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36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37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notesSlides/notesSlide38.xml" ContentType="application/vnd.openxmlformats-officedocument.presentationml.notesSlide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39.xml" ContentType="application/vnd.openxmlformats-officedocument.presentationml.notesSlide+xml"/>
  <Override PartName="/ppt/charts/chart24.xml" ContentType="application/vnd.openxmlformats-officedocument.drawingml.chart+xml"/>
  <Override PartName="/ppt/drawings/drawing13.xml" ContentType="application/vnd.openxmlformats-officedocument.drawingml.chartshapes+xml"/>
  <Override PartName="/ppt/comments/comment1.xml" ContentType="application/vnd.openxmlformats-officedocument.presentationml.comments+xml"/>
  <Override PartName="/ppt/notesSlides/notesSlide40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41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notesSlides/notesSlide42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notesSlides/notesSlide43.xml" ContentType="application/vnd.openxmlformats-officedocument.presentationml.notesSlide+xml"/>
  <Override PartName="/ppt/charts/chart39.xml" ContentType="application/vnd.openxmlformats-officedocument.drawingml.chart+xml"/>
  <Override PartName="/ppt/drawings/drawing14.xml" ContentType="application/vnd.openxmlformats-officedocument.drawingml.chartshapes+xml"/>
  <Override PartName="/ppt/notesSlides/notesSlide44.xml" ContentType="application/vnd.openxmlformats-officedocument.presentationml.notesSlide+xml"/>
  <Override PartName="/ppt/charts/chart40.xml" ContentType="application/vnd.openxmlformats-officedocument.drawingml.chart+xml"/>
  <Override PartName="/ppt/drawings/drawing15.xml" ContentType="application/vnd.openxmlformats-officedocument.drawingml.chartshapes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notesSlides/notesSlide48.xml" ContentType="application/vnd.openxmlformats-officedocument.presentationml.notesSlide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notesSlides/notesSlide49.xml" ContentType="application/vnd.openxmlformats-officedocument.presentationml.notesSlide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charts/chart51.xml" ContentType="application/vnd.openxmlformats-officedocument.drawingml.chart+xml"/>
  <Override PartName="/ppt/drawings/drawing16.xml" ContentType="application/vnd.openxmlformats-officedocument.drawingml.chartshapes+xml"/>
  <Override PartName="/ppt/notesSlides/notesSlide53.xml" ContentType="application/vnd.openxmlformats-officedocument.presentationml.notesSlide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notesSlides/notesSlide54.xml" ContentType="application/vnd.openxmlformats-officedocument.presentationml.notesSlide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62" r:id="rId2"/>
    <p:sldId id="606" r:id="rId3"/>
    <p:sldId id="452" r:id="rId4"/>
    <p:sldId id="453" r:id="rId5"/>
    <p:sldId id="454" r:id="rId6"/>
    <p:sldId id="615" r:id="rId7"/>
    <p:sldId id="693" r:id="rId8"/>
    <p:sldId id="617" r:id="rId9"/>
    <p:sldId id="682" r:id="rId10"/>
    <p:sldId id="683" r:id="rId11"/>
    <p:sldId id="599" r:id="rId12"/>
    <p:sldId id="614" r:id="rId13"/>
    <p:sldId id="681" r:id="rId14"/>
    <p:sldId id="592" r:id="rId15"/>
    <p:sldId id="692" r:id="rId16"/>
    <p:sldId id="611" r:id="rId17"/>
    <p:sldId id="650" r:id="rId18"/>
    <p:sldId id="694" r:id="rId19"/>
    <p:sldId id="652" r:id="rId20"/>
    <p:sldId id="684" r:id="rId21"/>
    <p:sldId id="695" r:id="rId22"/>
    <p:sldId id="685" r:id="rId23"/>
    <p:sldId id="673" r:id="rId24"/>
    <p:sldId id="672" r:id="rId25"/>
    <p:sldId id="680" r:id="rId26"/>
    <p:sldId id="609" r:id="rId27"/>
    <p:sldId id="697" r:id="rId28"/>
    <p:sldId id="698" r:id="rId29"/>
    <p:sldId id="699" r:id="rId30"/>
    <p:sldId id="700" r:id="rId31"/>
    <p:sldId id="662" r:id="rId32"/>
    <p:sldId id="624" r:id="rId33"/>
    <p:sldId id="686" r:id="rId34"/>
    <p:sldId id="663" r:id="rId35"/>
    <p:sldId id="625" r:id="rId36"/>
    <p:sldId id="687" r:id="rId37"/>
    <p:sldId id="696" r:id="rId38"/>
    <p:sldId id="689" r:id="rId39"/>
    <p:sldId id="688" r:id="rId40"/>
    <p:sldId id="630" r:id="rId41"/>
    <p:sldId id="690" r:id="rId42"/>
    <p:sldId id="691" r:id="rId43"/>
    <p:sldId id="634" r:id="rId44"/>
    <p:sldId id="669" r:id="rId45"/>
    <p:sldId id="670" r:id="rId46"/>
    <p:sldId id="664" r:id="rId47"/>
    <p:sldId id="638" r:id="rId48"/>
    <p:sldId id="640" r:id="rId49"/>
    <p:sldId id="674" r:id="rId50"/>
    <p:sldId id="675" r:id="rId51"/>
    <p:sldId id="665" r:id="rId52"/>
    <p:sldId id="581" r:id="rId53"/>
    <p:sldId id="676" r:id="rId54"/>
    <p:sldId id="677" r:id="rId55"/>
    <p:sldId id="678" r:id="rId56"/>
    <p:sldId id="679" r:id="rId57"/>
    <p:sldId id="666" r:id="rId58"/>
    <p:sldId id="647" r:id="rId59"/>
    <p:sldId id="648" r:id="rId60"/>
    <p:sldId id="649" r:id="rId6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9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ča" initials="V" lastIdx="42" clrIdx="0"/>
  <p:cmAuthor id="1" name="Zuzana" initials="" lastIdx="2" clrIdx="1"/>
  <p:cmAuthor id="2" name="Jan Schmid" initials="J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1AD"/>
    <a:srgbClr val="120F71"/>
    <a:srgbClr val="BE1E11"/>
    <a:srgbClr val="8B8278"/>
    <a:srgbClr val="FFA102"/>
    <a:srgbClr val="F34E0D"/>
    <a:srgbClr val="DA46BA"/>
    <a:srgbClr val="000000"/>
    <a:srgbClr val="17AAFF"/>
    <a:srgbClr val="E1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4" autoAdjust="0"/>
    <p:restoredTop sz="98579" autoAdjust="0"/>
  </p:normalViewPr>
  <p:slideViewPr>
    <p:cSldViewPr snapToGrid="0">
      <p:cViewPr varScale="1">
        <p:scale>
          <a:sx n="71" d="100"/>
          <a:sy n="71" d="100"/>
        </p:scale>
        <p:origin x="-904" y="-72"/>
      </p:cViewPr>
      <p:guideLst>
        <p:guide orient="horz" pos="4292"/>
        <p:guide/>
      </p:guideLst>
    </p:cSldViewPr>
  </p:slideViewPr>
  <p:outlineViewPr>
    <p:cViewPr>
      <p:scale>
        <a:sx n="33" d="100"/>
        <a:sy n="33" d="100"/>
      </p:scale>
      <p:origin x="48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77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CZ_Vyhodnoceni_Zoot%20-%20Fashion%20report%20-%202.%20vlna%20leto%202015_16062015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!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sobn&#233;\Dokumenty\2.%20PR&#193;CA-PERFECT%20CROWD\261.%20Zoot%20-%20Fashion%20report%20-%202.%20vlna%20leto%202015_16062015\SK_Vyhodnoceni_Zoot%20-%20Fashion%20report%20-%202.%20vlna%20leto%202015_1606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'KU6'!$B$29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'KU6'!$C$29:$AE$29</c:f>
              <c:numCache>
                <c:formatCode>0</c:formatCode>
                <c:ptCount val="29"/>
                <c:pt idx="0">
                  <c:v>6.1752494918250402</c:v>
                </c:pt>
                <c:pt idx="1">
                  <c:v>7.6469648974168098</c:v>
                </c:pt>
                <c:pt idx="2">
                  <c:v>6.8817879971424496</c:v>
                </c:pt>
                <c:pt idx="3">
                  <c:v>14.549439423750981</c:v>
                </c:pt>
                <c:pt idx="4">
                  <c:v>14.51295646649189</c:v>
                </c:pt>
                <c:pt idx="5">
                  <c:v>4.0205897440899818</c:v>
                </c:pt>
                <c:pt idx="6">
                  <c:v>23.100539101397001</c:v>
                </c:pt>
                <c:pt idx="7">
                  <c:v>36.661286837723253</c:v>
                </c:pt>
                <c:pt idx="8">
                  <c:v>28.045756438619431</c:v>
                </c:pt>
                <c:pt idx="9">
                  <c:v>23.89366376587007</c:v>
                </c:pt>
                <c:pt idx="10">
                  <c:v>28.46322240874542</c:v>
                </c:pt>
                <c:pt idx="11">
                  <c:v>5.9973361399127239</c:v>
                </c:pt>
                <c:pt idx="12">
                  <c:v>46.289227409706662</c:v>
                </c:pt>
                <c:pt idx="13">
                  <c:v>27.524268197940749</c:v>
                </c:pt>
                <c:pt idx="14">
                  <c:v>31.308406674088229</c:v>
                </c:pt>
                <c:pt idx="15">
                  <c:v>21.622270969886241</c:v>
                </c:pt>
                <c:pt idx="16">
                  <c:v>41.739009807908232</c:v>
                </c:pt>
                <c:pt idx="17">
                  <c:v>40.354098121114077</c:v>
                </c:pt>
                <c:pt idx="18">
                  <c:v>14.910839992544879</c:v>
                </c:pt>
                <c:pt idx="19">
                  <c:v>66.488859628240576</c:v>
                </c:pt>
                <c:pt idx="20">
                  <c:v>43.731770191440653</c:v>
                </c:pt>
                <c:pt idx="21">
                  <c:v>64.40584324837377</c:v>
                </c:pt>
                <c:pt idx="22">
                  <c:v>67.586386149880497</c:v>
                </c:pt>
                <c:pt idx="23">
                  <c:v>66.196903302419955</c:v>
                </c:pt>
                <c:pt idx="24">
                  <c:v>78.229403125730173</c:v>
                </c:pt>
                <c:pt idx="25">
                  <c:v>85.873701792160105</c:v>
                </c:pt>
                <c:pt idx="26">
                  <c:v>80.825566269503781</c:v>
                </c:pt>
                <c:pt idx="27">
                  <c:v>84.718322020224178</c:v>
                </c:pt>
                <c:pt idx="28">
                  <c:v>89.783132352970696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09265280"/>
        <c:axId val="109266816"/>
      </c:barChart>
      <c:catAx>
        <c:axId val="109265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09266816"/>
        <c:crosses val="autoZero"/>
        <c:auto val="1"/>
        <c:lblAlgn val="ctr"/>
        <c:lblOffset val="100"/>
        <c:noMultiLvlLbl val="0"/>
      </c:catAx>
      <c:valAx>
        <c:axId val="10926681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09265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KU6_dovSK!$B$23</c:f>
              <c:strCache>
                <c:ptCount val="1"/>
                <c:pt idx="0">
                  <c:v>Dovolenka v prírode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KU6_dovSK!$C$21:$AE$21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KU6_dovSK!$C$23:$AE$23</c:f>
              <c:numCache>
                <c:formatCode>0</c:formatCode>
                <c:ptCount val="29"/>
                <c:pt idx="0">
                  <c:v>6.0223662375454419</c:v>
                </c:pt>
                <c:pt idx="1">
                  <c:v>9.6192539022771619</c:v>
                </c:pt>
                <c:pt idx="2">
                  <c:v>15.748026348704579</c:v>
                </c:pt>
                <c:pt idx="3">
                  <c:v>20.391563296215931</c:v>
                </c:pt>
                <c:pt idx="4">
                  <c:v>12.006017068491049</c:v>
                </c:pt>
                <c:pt idx="5">
                  <c:v>11.41509563110265</c:v>
                </c:pt>
                <c:pt idx="6">
                  <c:v>19.35957208127973</c:v>
                </c:pt>
                <c:pt idx="7">
                  <c:v>35.734657805504163</c:v>
                </c:pt>
                <c:pt idx="8">
                  <c:v>26.963446515532699</c:v>
                </c:pt>
                <c:pt idx="9">
                  <c:v>23.692868066257368</c:v>
                </c:pt>
                <c:pt idx="10">
                  <c:v>34.367810599906832</c:v>
                </c:pt>
                <c:pt idx="11">
                  <c:v>31.585003322859141</c:v>
                </c:pt>
                <c:pt idx="12">
                  <c:v>42.524025243092048</c:v>
                </c:pt>
                <c:pt idx="13">
                  <c:v>32.027155870095598</c:v>
                </c:pt>
                <c:pt idx="14">
                  <c:v>35.644441733727753</c:v>
                </c:pt>
                <c:pt idx="15">
                  <c:v>51.36517309024503</c:v>
                </c:pt>
                <c:pt idx="16">
                  <c:v>46.989357931308533</c:v>
                </c:pt>
                <c:pt idx="17">
                  <c:v>36.541579649644312</c:v>
                </c:pt>
                <c:pt idx="18">
                  <c:v>48.833856301554441</c:v>
                </c:pt>
                <c:pt idx="19">
                  <c:v>66.975194673000928</c:v>
                </c:pt>
                <c:pt idx="20">
                  <c:v>59.986914176465547</c:v>
                </c:pt>
                <c:pt idx="21">
                  <c:v>75.756122595519145</c:v>
                </c:pt>
                <c:pt idx="22">
                  <c:v>73.015736021093758</c:v>
                </c:pt>
                <c:pt idx="23">
                  <c:v>79.508146308218485</c:v>
                </c:pt>
                <c:pt idx="24">
                  <c:v>81.162582218368257</c:v>
                </c:pt>
                <c:pt idx="25">
                  <c:v>85.323550630055081</c:v>
                </c:pt>
                <c:pt idx="26">
                  <c:v>82.747456507295922</c:v>
                </c:pt>
                <c:pt idx="27">
                  <c:v>88.981760935978144</c:v>
                </c:pt>
                <c:pt idx="28">
                  <c:v>98.935298392007411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10514176"/>
        <c:axId val="110515712"/>
      </c:barChart>
      <c:catAx>
        <c:axId val="110514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10515712"/>
        <c:crosses val="autoZero"/>
        <c:auto val="1"/>
        <c:lblAlgn val="ctr"/>
        <c:lblOffset val="100"/>
        <c:noMultiLvlLbl val="0"/>
      </c:catAx>
      <c:valAx>
        <c:axId val="11051571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105141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KU6_dovSK!$B$22</c:f>
              <c:strCache>
                <c:ptCount val="1"/>
                <c:pt idx="0">
                  <c:v>Celkom SR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KU6_dovSK!$C$21:$AE$21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KU6_dovSK!$C$22:$AE$22</c:f>
              <c:numCache>
                <c:formatCode>0</c:formatCode>
                <c:ptCount val="29"/>
                <c:pt idx="0">
                  <c:v>6.940905039017081</c:v>
                </c:pt>
                <c:pt idx="1">
                  <c:v>6.7577380497304649</c:v>
                </c:pt>
                <c:pt idx="2">
                  <c:v>11.41934770159688</c:v>
                </c:pt>
                <c:pt idx="3">
                  <c:v>13.975296329896899</c:v>
                </c:pt>
                <c:pt idx="4">
                  <c:v>15.037142954785169</c:v>
                </c:pt>
                <c:pt idx="5">
                  <c:v>15.1105740054047</c:v>
                </c:pt>
                <c:pt idx="6">
                  <c:v>19.832204158708649</c:v>
                </c:pt>
                <c:pt idx="7">
                  <c:v>22.531913150364019</c:v>
                </c:pt>
                <c:pt idx="8">
                  <c:v>22.73341870743657</c:v>
                </c:pt>
                <c:pt idx="9">
                  <c:v>26.916505583336509</c:v>
                </c:pt>
                <c:pt idx="10">
                  <c:v>34.022847953080273</c:v>
                </c:pt>
                <c:pt idx="11">
                  <c:v>35.709624337982213</c:v>
                </c:pt>
                <c:pt idx="12">
                  <c:v>37.047878995953383</c:v>
                </c:pt>
                <c:pt idx="13">
                  <c:v>37.371592939545309</c:v>
                </c:pt>
                <c:pt idx="14">
                  <c:v>39.317379364477738</c:v>
                </c:pt>
                <c:pt idx="15">
                  <c:v>42.997663130067593</c:v>
                </c:pt>
                <c:pt idx="16">
                  <c:v>47.669676078653403</c:v>
                </c:pt>
                <c:pt idx="17">
                  <c:v>48.588708050987229</c:v>
                </c:pt>
                <c:pt idx="18">
                  <c:v>55.207158210459397</c:v>
                </c:pt>
                <c:pt idx="19">
                  <c:v>68.422514781953765</c:v>
                </c:pt>
                <c:pt idx="20">
                  <c:v>69.087679927927596</c:v>
                </c:pt>
                <c:pt idx="21">
                  <c:v>74.420659544831764</c:v>
                </c:pt>
                <c:pt idx="22">
                  <c:v>76.266107241350298</c:v>
                </c:pt>
                <c:pt idx="23">
                  <c:v>76.985010893100679</c:v>
                </c:pt>
                <c:pt idx="24">
                  <c:v>78.676073771723225</c:v>
                </c:pt>
                <c:pt idx="25">
                  <c:v>85.951047771107767</c:v>
                </c:pt>
                <c:pt idx="26">
                  <c:v>87.084736071939048</c:v>
                </c:pt>
                <c:pt idx="27">
                  <c:v>88.864680546740203</c:v>
                </c:pt>
                <c:pt idx="28">
                  <c:v>95.109033441421019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10544384"/>
        <c:axId val="110545920"/>
      </c:barChart>
      <c:catAx>
        <c:axId val="110544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110545920"/>
        <c:crosses val="autoZero"/>
        <c:auto val="1"/>
        <c:lblAlgn val="ctr"/>
        <c:lblOffset val="100"/>
        <c:noMultiLvlLbl val="0"/>
      </c:catAx>
      <c:valAx>
        <c:axId val="11054592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10544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'U2'!$C$20</c:f>
              <c:strCache>
                <c:ptCount val="1"/>
                <c:pt idx="0">
                  <c:v>Do 11 Eur/Do 300 Kč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'U2'!$C$21:$C$26</c:f>
              <c:numCache>
                <c:formatCode>0</c:formatCode>
                <c:ptCount val="6"/>
                <c:pt idx="0">
                  <c:v>5.6759132486718666</c:v>
                </c:pt>
                <c:pt idx="1">
                  <c:v>3.439420118315569</c:v>
                </c:pt>
                <c:pt idx="2">
                  <c:v>8.2682626188460056</c:v>
                </c:pt>
                <c:pt idx="3">
                  <c:v>5.8891467111862053</c:v>
                </c:pt>
                <c:pt idx="4">
                  <c:v>4.0501064748312281</c:v>
                </c:pt>
                <c:pt idx="5">
                  <c:v>7.8595135255548714</c:v>
                </c:pt>
              </c:numCache>
            </c:numRef>
          </c:val>
        </c:ser>
        <c:ser>
          <c:idx val="1"/>
          <c:order val="1"/>
          <c:tx>
            <c:strRef>
              <c:f>'U2'!$D$20</c:f>
              <c:strCache>
                <c:ptCount val="1"/>
                <c:pt idx="0">
                  <c:v>11-18 Eur/301-500 Kč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'U2'!$D$21:$D$26</c:f>
              <c:numCache>
                <c:formatCode>0</c:formatCode>
                <c:ptCount val="6"/>
                <c:pt idx="0">
                  <c:v>1.5387491985655251</c:v>
                </c:pt>
                <c:pt idx="1">
                  <c:v>1.3111064416377349</c:v>
                </c:pt>
                <c:pt idx="2">
                  <c:v>1.802612990292197</c:v>
                </c:pt>
                <c:pt idx="3">
                  <c:v>14.72658692140018</c:v>
                </c:pt>
                <c:pt idx="4">
                  <c:v>14.09542909047684</c:v>
                </c:pt>
                <c:pt idx="5">
                  <c:v>15.4028159783267</c:v>
                </c:pt>
              </c:numCache>
            </c:numRef>
          </c:val>
        </c:ser>
        <c:ser>
          <c:idx val="2"/>
          <c:order val="2"/>
          <c:tx>
            <c:strRef>
              <c:f>'U2'!$E$20</c:f>
              <c:strCache>
                <c:ptCount val="1"/>
                <c:pt idx="0">
                  <c:v>18-36 Eur/501-1000 Kč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'U2'!$E$21:$E$26</c:f>
              <c:numCache>
                <c:formatCode>0</c:formatCode>
                <c:ptCount val="6"/>
                <c:pt idx="0">
                  <c:v>23.186677116661151</c:v>
                </c:pt>
                <c:pt idx="1">
                  <c:v>24.322798778475551</c:v>
                </c:pt>
                <c:pt idx="2">
                  <c:v>21.869783165828149</c:v>
                </c:pt>
                <c:pt idx="3">
                  <c:v>26.8690739059161</c:v>
                </c:pt>
                <c:pt idx="4">
                  <c:v>29.40119903955247</c:v>
                </c:pt>
                <c:pt idx="5">
                  <c:v>24.156128732386499</c:v>
                </c:pt>
              </c:numCache>
            </c:numRef>
          </c:val>
        </c:ser>
        <c:ser>
          <c:idx val="3"/>
          <c:order val="3"/>
          <c:tx>
            <c:strRef>
              <c:f>'U2'!$F$20</c:f>
              <c:strCache>
                <c:ptCount val="1"/>
                <c:pt idx="0">
                  <c:v>36-55 Eur/1001-1500 Kč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'U2'!$F$21:$F$26</c:f>
              <c:numCache>
                <c:formatCode>0</c:formatCode>
                <c:ptCount val="6"/>
                <c:pt idx="0">
                  <c:v>27.898602927388019</c:v>
                </c:pt>
                <c:pt idx="1">
                  <c:v>28.42515518842</c:v>
                </c:pt>
                <c:pt idx="2">
                  <c:v>27.28826909549624</c:v>
                </c:pt>
                <c:pt idx="3">
                  <c:v>17.339676734284929</c:v>
                </c:pt>
                <c:pt idx="4">
                  <c:v>17.148999286783781</c:v>
                </c:pt>
                <c:pt idx="5">
                  <c:v>17.543970532418161</c:v>
                </c:pt>
              </c:numCache>
            </c:numRef>
          </c:val>
        </c:ser>
        <c:ser>
          <c:idx val="4"/>
          <c:order val="4"/>
          <c:tx>
            <c:strRef>
              <c:f>'U2'!$G$20</c:f>
              <c:strCache>
                <c:ptCount val="1"/>
                <c:pt idx="0">
                  <c:v>55-73 Eur/1501-2000 Kč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'U2'!$G$21:$G$26</c:f>
              <c:numCache>
                <c:formatCode>0</c:formatCode>
                <c:ptCount val="6"/>
                <c:pt idx="0">
                  <c:v>3.194098311498998</c:v>
                </c:pt>
                <c:pt idx="1">
                  <c:v>3.58745164960775</c:v>
                </c:pt>
                <c:pt idx="2">
                  <c:v>2.7381571487646128</c:v>
                </c:pt>
                <c:pt idx="3">
                  <c:v>21.99796855366986</c:v>
                </c:pt>
                <c:pt idx="4">
                  <c:v>21.869109203166779</c:v>
                </c:pt>
                <c:pt idx="5">
                  <c:v>22.13602980047305</c:v>
                </c:pt>
              </c:numCache>
            </c:numRef>
          </c:val>
        </c:ser>
        <c:ser>
          <c:idx val="5"/>
          <c:order val="5"/>
          <c:tx>
            <c:strRef>
              <c:f>'U2'!$H$20</c:f>
              <c:strCache>
                <c:ptCount val="1"/>
                <c:pt idx="0">
                  <c:v>Nad 73 Eur/Nad 2000 Kč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'U2'!$B$21:$B$26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'U2'!$H$21:$H$26</c:f>
              <c:numCache>
                <c:formatCode>0</c:formatCode>
                <c:ptCount val="6"/>
                <c:pt idx="0">
                  <c:v>38.505959197214423</c:v>
                </c:pt>
                <c:pt idx="1">
                  <c:v>38.914067823543327</c:v>
                </c:pt>
                <c:pt idx="2">
                  <c:v>38.032914980772802</c:v>
                </c:pt>
                <c:pt idx="3">
                  <c:v>13.17754717354272</c:v>
                </c:pt>
                <c:pt idx="4">
                  <c:v>13.435156905188871</c:v>
                </c:pt>
                <c:pt idx="5">
                  <c:v>12.90154143084073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312832"/>
        <c:axId val="128314368"/>
      </c:barChart>
      <c:catAx>
        <c:axId val="12831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128314368"/>
        <c:crosses val="autoZero"/>
        <c:auto val="1"/>
        <c:lblAlgn val="ctr"/>
        <c:lblOffset val="100"/>
        <c:noMultiLvlLbl val="0"/>
      </c:catAx>
      <c:valAx>
        <c:axId val="128314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28312832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0.16116068824730201"/>
          <c:h val="0.83097208395760203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49526611256926201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U2_dovSK!$C$21</c:f>
              <c:strCache>
                <c:ptCount val="1"/>
                <c:pt idx="0">
                  <c:v>Do 11 Eur/Do 300 Kč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U2_dovSK!$C$22:$C$26</c:f>
              <c:numCache>
                <c:formatCode>0</c:formatCode>
                <c:ptCount val="5"/>
                <c:pt idx="0">
                  <c:v>5.6759132486718666</c:v>
                </c:pt>
                <c:pt idx="1">
                  <c:v>5.7758632499059797</c:v>
                </c:pt>
                <c:pt idx="2">
                  <c:v>4.1494660759703761</c:v>
                </c:pt>
                <c:pt idx="3">
                  <c:v>0</c:v>
                </c:pt>
                <c:pt idx="4">
                  <c:v>7.20514173507107</c:v>
                </c:pt>
              </c:numCache>
            </c:numRef>
          </c:val>
        </c:ser>
        <c:ser>
          <c:idx val="1"/>
          <c:order val="1"/>
          <c:tx>
            <c:strRef>
              <c:f>U2_dovSK!$D$21</c:f>
              <c:strCache>
                <c:ptCount val="1"/>
                <c:pt idx="0">
                  <c:v>11-18 Eur/301-500 Kč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U2_dovSK!$D$22:$D$26</c:f>
              <c:numCache>
                <c:formatCode>0</c:formatCode>
                <c:ptCount val="5"/>
                <c:pt idx="0">
                  <c:v>1.5387491985655251</c:v>
                </c:pt>
                <c:pt idx="1">
                  <c:v>2.6788198822234528</c:v>
                </c:pt>
                <c:pt idx="2">
                  <c:v>1.1080840122811</c:v>
                </c:pt>
                <c:pt idx="3">
                  <c:v>0</c:v>
                </c:pt>
                <c:pt idx="4">
                  <c:v>2.6368008192103551</c:v>
                </c:pt>
              </c:numCache>
            </c:numRef>
          </c:val>
        </c:ser>
        <c:ser>
          <c:idx val="2"/>
          <c:order val="2"/>
          <c:tx>
            <c:strRef>
              <c:f>U2_dovSK!$E$21</c:f>
              <c:strCache>
                <c:ptCount val="1"/>
                <c:pt idx="0">
                  <c:v>18-36 Eur/501-1000 Kč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U2_dovSK!$E$22:$E$26</c:f>
              <c:numCache>
                <c:formatCode>0</c:formatCode>
                <c:ptCount val="5"/>
                <c:pt idx="0">
                  <c:v>23.186677116661151</c:v>
                </c:pt>
                <c:pt idx="1">
                  <c:v>23.32905564594185</c:v>
                </c:pt>
                <c:pt idx="2">
                  <c:v>14.01562573373535</c:v>
                </c:pt>
                <c:pt idx="3">
                  <c:v>15.08230381325572</c:v>
                </c:pt>
                <c:pt idx="4">
                  <c:v>21.72916867200269</c:v>
                </c:pt>
              </c:numCache>
            </c:numRef>
          </c:val>
        </c:ser>
        <c:ser>
          <c:idx val="3"/>
          <c:order val="3"/>
          <c:tx>
            <c:strRef>
              <c:f>U2_dovSK!$F$21</c:f>
              <c:strCache>
                <c:ptCount val="1"/>
                <c:pt idx="0">
                  <c:v>36-55 Eur/1001-1500 Kč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U2_dovSK!$F$22:$F$26</c:f>
              <c:numCache>
                <c:formatCode>0</c:formatCode>
                <c:ptCount val="5"/>
                <c:pt idx="0">
                  <c:v>27.898602927388019</c:v>
                </c:pt>
                <c:pt idx="1">
                  <c:v>28.672173304969789</c:v>
                </c:pt>
                <c:pt idx="2">
                  <c:v>30.692098828570121</c:v>
                </c:pt>
                <c:pt idx="3">
                  <c:v>36.319316639507448</c:v>
                </c:pt>
                <c:pt idx="4">
                  <c:v>24.786432895853991</c:v>
                </c:pt>
              </c:numCache>
            </c:numRef>
          </c:val>
        </c:ser>
        <c:ser>
          <c:idx val="4"/>
          <c:order val="4"/>
          <c:tx>
            <c:strRef>
              <c:f>U2_dovSK!$G$21</c:f>
              <c:strCache>
                <c:ptCount val="1"/>
                <c:pt idx="0">
                  <c:v>55-73 Eur/1501-2000 Kč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U2_dovSK!$G$22:$G$26</c:f>
              <c:numCache>
                <c:formatCode>0</c:formatCode>
                <c:ptCount val="5"/>
                <c:pt idx="0">
                  <c:v>3.194098311498998</c:v>
                </c:pt>
                <c:pt idx="1">
                  <c:v>0</c:v>
                </c:pt>
                <c:pt idx="2">
                  <c:v>4.5292683551224497</c:v>
                </c:pt>
                <c:pt idx="3">
                  <c:v>10.934662719659411</c:v>
                </c:pt>
                <c:pt idx="4">
                  <c:v>4.5069762150577004</c:v>
                </c:pt>
              </c:numCache>
            </c:numRef>
          </c:val>
        </c:ser>
        <c:ser>
          <c:idx val="5"/>
          <c:order val="5"/>
          <c:tx>
            <c:strRef>
              <c:f>U2_dovSK!$H$21</c:f>
              <c:strCache>
                <c:ptCount val="1"/>
                <c:pt idx="0">
                  <c:v>Nad 73 Eur/Nad 2000 Kč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U2_dovSK!$H$22:$H$26</c:f>
              <c:numCache>
                <c:formatCode>0</c:formatCode>
                <c:ptCount val="5"/>
                <c:pt idx="0">
                  <c:v>38.505959197214423</c:v>
                </c:pt>
                <c:pt idx="1">
                  <c:v>39.544087916958922</c:v>
                </c:pt>
                <c:pt idx="2">
                  <c:v>45.50545699432061</c:v>
                </c:pt>
                <c:pt idx="3">
                  <c:v>37.663716827577431</c:v>
                </c:pt>
                <c:pt idx="4">
                  <c:v>39.135479662804187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119936"/>
        <c:axId val="128121472"/>
      </c:barChart>
      <c:catAx>
        <c:axId val="1281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128121472"/>
        <c:crosses val="autoZero"/>
        <c:auto val="1"/>
        <c:lblAlgn val="ctr"/>
        <c:lblOffset val="100"/>
        <c:noMultiLvlLbl val="0"/>
      </c:catAx>
      <c:valAx>
        <c:axId val="1281214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28119936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50883108361454799"/>
          <c:y val="6.4657219009163006E-2"/>
          <c:w val="0.16116068824730201"/>
          <c:h val="0.83097208395760203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U2_del!$C$20</c:f>
              <c:strCache>
                <c:ptCount val="1"/>
                <c:pt idx="0">
                  <c:v>Do 11 Eur/Do 300 Kč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U2_del!$C$21:$C$26</c:f>
              <c:numCache>
                <c:formatCode>0</c:formatCode>
                <c:ptCount val="6"/>
                <c:pt idx="0">
                  <c:v>5.6759132486718666</c:v>
                </c:pt>
                <c:pt idx="1">
                  <c:v>4.2844350404653486</c:v>
                </c:pt>
                <c:pt idx="2">
                  <c:v>5.602117311195058</c:v>
                </c:pt>
                <c:pt idx="3">
                  <c:v>5.8891467111862053</c:v>
                </c:pt>
                <c:pt idx="4">
                  <c:v>8.8888811147541169</c:v>
                </c:pt>
                <c:pt idx="5">
                  <c:v>4.5900358793759102</c:v>
                </c:pt>
              </c:numCache>
            </c:numRef>
          </c:val>
        </c:ser>
        <c:ser>
          <c:idx val="1"/>
          <c:order val="1"/>
          <c:tx>
            <c:strRef>
              <c:f>U2_del!$D$20</c:f>
              <c:strCache>
                <c:ptCount val="1"/>
                <c:pt idx="0">
                  <c:v>11-18 Eur/301-500 Kč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U2_del!$D$21:$D$26</c:f>
              <c:numCache>
                <c:formatCode>0</c:formatCode>
                <c:ptCount val="6"/>
                <c:pt idx="0">
                  <c:v>1.5387491985655251</c:v>
                </c:pt>
                <c:pt idx="1">
                  <c:v>2.8015251241258659</c:v>
                </c:pt>
                <c:pt idx="2">
                  <c:v>0.96094759759884996</c:v>
                </c:pt>
                <c:pt idx="3">
                  <c:v>14.72658692140018</c:v>
                </c:pt>
                <c:pt idx="4">
                  <c:v>17.667911226457711</c:v>
                </c:pt>
                <c:pt idx="5">
                  <c:v>9.6106048062829803</c:v>
                </c:pt>
              </c:numCache>
            </c:numRef>
          </c:val>
        </c:ser>
        <c:ser>
          <c:idx val="2"/>
          <c:order val="2"/>
          <c:tx>
            <c:strRef>
              <c:f>U2_del!$E$20</c:f>
              <c:strCache>
                <c:ptCount val="1"/>
                <c:pt idx="0">
                  <c:v>18-36 Eur/501-1000 Kč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U2_del!$E$21:$E$26</c:f>
              <c:numCache>
                <c:formatCode>0</c:formatCode>
                <c:ptCount val="6"/>
                <c:pt idx="0">
                  <c:v>23.186677116661151</c:v>
                </c:pt>
                <c:pt idx="1">
                  <c:v>20.112544811897589</c:v>
                </c:pt>
                <c:pt idx="2">
                  <c:v>16.850769266558789</c:v>
                </c:pt>
                <c:pt idx="3">
                  <c:v>26.8690739059161</c:v>
                </c:pt>
                <c:pt idx="4">
                  <c:v>28.49758368895511</c:v>
                </c:pt>
                <c:pt idx="5">
                  <c:v>23.140408624352009</c:v>
                </c:pt>
              </c:numCache>
            </c:numRef>
          </c:val>
        </c:ser>
        <c:ser>
          <c:idx val="3"/>
          <c:order val="3"/>
          <c:tx>
            <c:strRef>
              <c:f>U2_del!$F$20</c:f>
              <c:strCache>
                <c:ptCount val="1"/>
                <c:pt idx="0">
                  <c:v>36-55 Eur/1001-1500 Kč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U2_del!$F$21:$F$26</c:f>
              <c:numCache>
                <c:formatCode>0</c:formatCode>
                <c:ptCount val="6"/>
                <c:pt idx="0">
                  <c:v>27.898602927388019</c:v>
                </c:pt>
                <c:pt idx="1">
                  <c:v>33.961004451317429</c:v>
                </c:pt>
                <c:pt idx="2">
                  <c:v>25.273821407567411</c:v>
                </c:pt>
                <c:pt idx="3">
                  <c:v>17.339676734284929</c:v>
                </c:pt>
                <c:pt idx="4">
                  <c:v>15.91982318516677</c:v>
                </c:pt>
                <c:pt idx="5">
                  <c:v>17.748401071434319</c:v>
                </c:pt>
              </c:numCache>
            </c:numRef>
          </c:val>
        </c:ser>
        <c:ser>
          <c:idx val="4"/>
          <c:order val="4"/>
          <c:tx>
            <c:strRef>
              <c:f>U2_del!$G$20</c:f>
              <c:strCache>
                <c:ptCount val="1"/>
                <c:pt idx="0">
                  <c:v>55-73 Eur/1501-2000 Kč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U2_del!$G$21:$G$26</c:f>
              <c:numCache>
                <c:formatCode>0</c:formatCode>
                <c:ptCount val="6"/>
                <c:pt idx="0">
                  <c:v>3.194098311498998</c:v>
                </c:pt>
                <c:pt idx="1">
                  <c:v>2.440407408527431</c:v>
                </c:pt>
                <c:pt idx="2">
                  <c:v>4.1379539878210752</c:v>
                </c:pt>
                <c:pt idx="3">
                  <c:v>21.99796855366986</c:v>
                </c:pt>
                <c:pt idx="4">
                  <c:v>21.878056324176558</c:v>
                </c:pt>
                <c:pt idx="5">
                  <c:v>24.764148384206521</c:v>
                </c:pt>
              </c:numCache>
            </c:numRef>
          </c:val>
        </c:ser>
        <c:ser>
          <c:idx val="5"/>
          <c:order val="5"/>
          <c:tx>
            <c:strRef>
              <c:f>U2_del!$H$20</c:f>
              <c:strCache>
                <c:ptCount val="1"/>
                <c:pt idx="0">
                  <c:v>Nad 73 Eur/Nad 2000 Kč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U2_del!$B$21:$B$26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U2_del!$H$21:$H$26</c:f>
              <c:numCache>
                <c:formatCode>0</c:formatCode>
                <c:ptCount val="6"/>
                <c:pt idx="0">
                  <c:v>38.505959197214423</c:v>
                </c:pt>
                <c:pt idx="1">
                  <c:v>36.40008316366621</c:v>
                </c:pt>
                <c:pt idx="2">
                  <c:v>47.174390429258807</c:v>
                </c:pt>
                <c:pt idx="3">
                  <c:v>13.17754717354272</c:v>
                </c:pt>
                <c:pt idx="4">
                  <c:v>7.1477444604897258</c:v>
                </c:pt>
                <c:pt idx="5">
                  <c:v>20.14640123434825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741696"/>
        <c:axId val="59743232"/>
      </c:barChart>
      <c:catAx>
        <c:axId val="5974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59743232"/>
        <c:crosses val="autoZero"/>
        <c:auto val="1"/>
        <c:lblAlgn val="ctr"/>
        <c:lblOffset val="100"/>
        <c:noMultiLvlLbl val="0"/>
      </c:catAx>
      <c:valAx>
        <c:axId val="597432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9741696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0.16116068824730201"/>
          <c:h val="0.83097208395760203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62E-3"/>
          <c:y val="6.8839050458202933E-2"/>
          <c:w val="0.62092747544938087"/>
          <c:h val="0.810775853018372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'KU3'!$C$20</c:f>
              <c:strCache>
                <c:ptCount val="1"/>
                <c:pt idx="0">
                  <c:v>Áno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'KU3'!$C$21:$C$26</c:f>
              <c:numCache>
                <c:formatCode>0</c:formatCode>
                <c:ptCount val="6"/>
                <c:pt idx="0">
                  <c:v>44.324111424095456</c:v>
                </c:pt>
                <c:pt idx="1">
                  <c:v>55.402871608357927</c:v>
                </c:pt>
                <c:pt idx="2">
                  <c:v>32.63489589603401</c:v>
                </c:pt>
                <c:pt idx="3">
                  <c:v>39.367040646405435</c:v>
                </c:pt>
                <c:pt idx="4">
                  <c:v>47.483200580718574</c:v>
                </c:pt>
                <c:pt idx="5">
                  <c:v>31.477543429943879</c:v>
                </c:pt>
              </c:numCache>
            </c:numRef>
          </c:val>
        </c:ser>
        <c:ser>
          <c:idx val="1"/>
          <c:order val="1"/>
          <c:tx>
            <c:strRef>
              <c:f>'KU3'!$D$20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A10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'KU3'!$D$21:$D$26</c:f>
              <c:numCache>
                <c:formatCode>0</c:formatCode>
                <c:ptCount val="6"/>
                <c:pt idx="0">
                  <c:v>55.675888575904544</c:v>
                </c:pt>
                <c:pt idx="1">
                  <c:v>44.597128391642066</c:v>
                </c:pt>
                <c:pt idx="2">
                  <c:v>67.365104103965976</c:v>
                </c:pt>
                <c:pt idx="3">
                  <c:v>60.632959353594565</c:v>
                </c:pt>
                <c:pt idx="4">
                  <c:v>52.516799419281433</c:v>
                </c:pt>
                <c:pt idx="5">
                  <c:v>68.522456570056107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4847872"/>
        <c:axId val="136160768"/>
      </c:barChart>
      <c:catAx>
        <c:axId val="13484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136160768"/>
        <c:crosses val="autoZero"/>
        <c:auto val="1"/>
        <c:lblAlgn val="ctr"/>
        <c:lblOffset val="100"/>
        <c:noMultiLvlLbl val="0"/>
      </c:catAx>
      <c:valAx>
        <c:axId val="1361607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4847872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5962471431539582"/>
          <c:y val="7.7325376433209012E-2"/>
          <c:w val="6.5733300436318309E-2"/>
          <c:h val="0.82225825823860244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62E-3"/>
          <c:y val="6.8839050458202933E-2"/>
          <c:w val="0.62092747544938087"/>
          <c:h val="0.810775853018372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KU3_dovSK!$C$21</c:f>
              <c:strCache>
                <c:ptCount val="1"/>
                <c:pt idx="0">
                  <c:v>Áno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KU3_dovSK!$B$22:$B$26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KU3_dovSK!$C$22:$C$26</c:f>
              <c:numCache>
                <c:formatCode>0</c:formatCode>
                <c:ptCount val="5"/>
                <c:pt idx="0">
                  <c:v>44.324111424095456</c:v>
                </c:pt>
                <c:pt idx="1">
                  <c:v>35.360084051226181</c:v>
                </c:pt>
                <c:pt idx="2">
                  <c:v>57.018982671206899</c:v>
                </c:pt>
                <c:pt idx="3">
                  <c:v>40.695646357168336</c:v>
                </c:pt>
                <c:pt idx="4">
                  <c:v>55.08221098105868</c:v>
                </c:pt>
              </c:numCache>
            </c:numRef>
          </c:val>
        </c:ser>
        <c:ser>
          <c:idx val="1"/>
          <c:order val="1"/>
          <c:tx>
            <c:strRef>
              <c:f>KU3_dovSK!$D$21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A10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KU3_dovSK!$B$22:$B$26</c:f>
              <c:strCache>
                <c:ptCount val="5"/>
                <c:pt idx="0">
                  <c:v>Celkom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KU3_dovSK!$D$22:$D$26</c:f>
              <c:numCache>
                <c:formatCode>0</c:formatCode>
                <c:ptCount val="5"/>
                <c:pt idx="0">
                  <c:v>55.675888575904544</c:v>
                </c:pt>
                <c:pt idx="1">
                  <c:v>64.639915948773819</c:v>
                </c:pt>
                <c:pt idx="2">
                  <c:v>42.981017328793101</c:v>
                </c:pt>
                <c:pt idx="3">
                  <c:v>59.304353642831664</c:v>
                </c:pt>
                <c:pt idx="4">
                  <c:v>44.91778901894132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7406464"/>
        <c:axId val="240390528"/>
      </c:barChart>
      <c:catAx>
        <c:axId val="23740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240390528"/>
        <c:crosses val="autoZero"/>
        <c:auto val="1"/>
        <c:lblAlgn val="ctr"/>
        <c:lblOffset val="100"/>
        <c:noMultiLvlLbl val="0"/>
      </c:catAx>
      <c:valAx>
        <c:axId val="2403905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3740646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5962471431539582"/>
          <c:y val="7.7325376433209012E-2"/>
          <c:w val="6.5733300436318309E-2"/>
          <c:h val="0.82225825823860244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'KU5'!$C$20</c:f>
              <c:strCache>
                <c:ptCount val="1"/>
                <c:pt idx="0">
                  <c:v>Žabky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'KU5'!$C$21:$C$26</c:f>
              <c:numCache>
                <c:formatCode>0</c:formatCode>
                <c:ptCount val="6"/>
                <c:pt idx="0">
                  <c:v>29.71746643151852</c:v>
                </c:pt>
                <c:pt idx="1">
                  <c:v>30.145220734946509</c:v>
                </c:pt>
                <c:pt idx="2">
                  <c:v>29.266142261425159</c:v>
                </c:pt>
                <c:pt idx="3">
                  <c:v>20.899224937297799</c:v>
                </c:pt>
                <c:pt idx="4">
                  <c:v>28.430220950561679</c:v>
                </c:pt>
                <c:pt idx="5">
                  <c:v>13.578549572999821</c:v>
                </c:pt>
              </c:numCache>
            </c:numRef>
          </c:val>
        </c:ser>
        <c:ser>
          <c:idx val="1"/>
          <c:order val="1"/>
          <c:tx>
            <c:strRef>
              <c:f>'KU5'!$D$20</c:f>
              <c:strCache>
                <c:ptCount val="1"/>
                <c:pt idx="0">
                  <c:v>Sandále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'KU5'!$D$21:$D$26</c:f>
              <c:numCache>
                <c:formatCode>0</c:formatCode>
                <c:ptCount val="6"/>
                <c:pt idx="0">
                  <c:v>29.151143388804851</c:v>
                </c:pt>
                <c:pt idx="1">
                  <c:v>35.800816120454478</c:v>
                </c:pt>
                <c:pt idx="2">
                  <c:v>22.135064291638201</c:v>
                </c:pt>
                <c:pt idx="3">
                  <c:v>34.898970961168331</c:v>
                </c:pt>
                <c:pt idx="4">
                  <c:v>33.968191536444053</c:v>
                </c:pt>
                <c:pt idx="5">
                  <c:v>35.803756197035298</c:v>
                </c:pt>
              </c:numCache>
            </c:numRef>
          </c:val>
        </c:ser>
        <c:ser>
          <c:idx val="2"/>
          <c:order val="2"/>
          <c:tx>
            <c:strRef>
              <c:f>'KU5'!$E$20</c:f>
              <c:strCache>
                <c:ptCount val="1"/>
                <c:pt idx="0">
                  <c:v>Športová otvorená obuv, outdoorové sandále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'KU5'!$E$21:$E$26</c:f>
              <c:numCache>
                <c:formatCode>0</c:formatCode>
                <c:ptCount val="6"/>
                <c:pt idx="0">
                  <c:v>13.10538616721853</c:v>
                </c:pt>
                <c:pt idx="1">
                  <c:v>11.470234450659071</c:v>
                </c:pt>
                <c:pt idx="2">
                  <c:v>14.830637054325409</c:v>
                </c:pt>
                <c:pt idx="3">
                  <c:v>17.10426139411198</c:v>
                </c:pt>
                <c:pt idx="4">
                  <c:v>13.654533588133511</c:v>
                </c:pt>
                <c:pt idx="5">
                  <c:v>20.45764749580173</c:v>
                </c:pt>
              </c:numCache>
            </c:numRef>
          </c:val>
        </c:ser>
        <c:ser>
          <c:idx val="3"/>
          <c:order val="3"/>
          <c:tx>
            <c:strRef>
              <c:f>'KU5'!$F$20</c:f>
              <c:strCache>
                <c:ptCount val="1"/>
                <c:pt idx="0">
                  <c:v>Športová uzatvorená obuv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'KU5'!$F$21:$F$26</c:f>
              <c:numCache>
                <c:formatCode>0</c:formatCode>
                <c:ptCount val="6"/>
                <c:pt idx="0">
                  <c:v>15.578898508387599</c:v>
                </c:pt>
                <c:pt idx="1">
                  <c:v>12.216151138010391</c:v>
                </c:pt>
                <c:pt idx="2">
                  <c:v>19.126938011453859</c:v>
                </c:pt>
                <c:pt idx="3">
                  <c:v>16.924752800333959</c:v>
                </c:pt>
                <c:pt idx="4">
                  <c:v>11.59056975589078</c:v>
                </c:pt>
                <c:pt idx="5">
                  <c:v>22.10996632764634</c:v>
                </c:pt>
              </c:numCache>
            </c:numRef>
          </c:val>
        </c:ser>
        <c:ser>
          <c:idx val="4"/>
          <c:order val="4"/>
          <c:tx>
            <c:strRef>
              <c:f>'KU5'!$G$20</c:f>
              <c:strCache>
                <c:ptCount val="1"/>
                <c:pt idx="0">
                  <c:v>Turistická uzatvorená obuv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'KU5'!$G$21:$G$26</c:f>
              <c:numCache>
                <c:formatCode>0</c:formatCode>
                <c:ptCount val="6"/>
                <c:pt idx="0">
                  <c:v>8.2593876494759471</c:v>
                </c:pt>
                <c:pt idx="1">
                  <c:v>6.7975479819277487</c:v>
                </c:pt>
                <c:pt idx="2">
                  <c:v>9.8017767487285781</c:v>
                </c:pt>
                <c:pt idx="3">
                  <c:v>6.7196524580710637</c:v>
                </c:pt>
                <c:pt idx="4">
                  <c:v>7.6954243461774219</c:v>
                </c:pt>
                <c:pt idx="5">
                  <c:v>5.7711312784218318</c:v>
                </c:pt>
              </c:numCache>
            </c:numRef>
          </c:val>
        </c:ser>
        <c:ser>
          <c:idx val="5"/>
          <c:order val="5"/>
          <c:tx>
            <c:strRef>
              <c:f>'KU5'!$H$20</c:f>
              <c:strCache>
                <c:ptCount val="1"/>
                <c:pt idx="0">
                  <c:v>Iné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'KU5'!$B$21:$B$26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'KU5'!$H$21:$H$26</c:f>
              <c:numCache>
                <c:formatCode>0</c:formatCode>
                <c:ptCount val="6"/>
                <c:pt idx="0">
                  <c:v>4.1877178545945686</c:v>
                </c:pt>
                <c:pt idx="1">
                  <c:v>3.5700295740018051</c:v>
                </c:pt>
                <c:pt idx="2">
                  <c:v>4.8394416324287803</c:v>
                </c:pt>
                <c:pt idx="3">
                  <c:v>3.4531374490168409</c:v>
                </c:pt>
                <c:pt idx="4">
                  <c:v>4.6610598227925104</c:v>
                </c:pt>
                <c:pt idx="5">
                  <c:v>2.278949128094983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675008"/>
        <c:axId val="59676544"/>
      </c:barChart>
      <c:catAx>
        <c:axId val="5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59676544"/>
        <c:crosses val="autoZero"/>
        <c:auto val="1"/>
        <c:lblAlgn val="ctr"/>
        <c:lblOffset val="100"/>
        <c:noMultiLvlLbl val="0"/>
      </c:catAx>
      <c:valAx>
        <c:axId val="596765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9675008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2119117021290904"/>
          <c:y val="7.7325472366250203E-2"/>
          <c:w val="0.15984614956250701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PL1A!$C$16</c:f>
              <c:strCache>
                <c:ptCount val="1"/>
                <c:pt idx="0">
                  <c:v>Jednodielne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PL1A!$B$17:$B$18</c:f>
              <c:strCache>
                <c:ptCount val="2"/>
                <c:pt idx="0">
                  <c:v>Ženy SR</c:v>
                </c:pt>
                <c:pt idx="1">
                  <c:v>Ženy ČR</c:v>
                </c:pt>
              </c:strCache>
            </c:strRef>
          </c:cat>
          <c:val>
            <c:numRef>
              <c:f>PL1A!$C$17:$C$18</c:f>
              <c:numCache>
                <c:formatCode>0</c:formatCode>
                <c:ptCount val="2"/>
                <c:pt idx="0">
                  <c:v>14.09577201058533</c:v>
                </c:pt>
                <c:pt idx="1">
                  <c:v>17.364061209264211</c:v>
                </c:pt>
              </c:numCache>
            </c:numRef>
          </c:val>
        </c:ser>
        <c:ser>
          <c:idx val="1"/>
          <c:order val="1"/>
          <c:tx>
            <c:strRef>
              <c:f>PL1A!$D$16</c:f>
              <c:strCache>
                <c:ptCount val="1"/>
                <c:pt idx="0">
                  <c:v>Dvojdielne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PL1A!$B$17:$B$18</c:f>
              <c:strCache>
                <c:ptCount val="2"/>
                <c:pt idx="0">
                  <c:v>Ženy SR</c:v>
                </c:pt>
                <c:pt idx="1">
                  <c:v>Ženy ČR</c:v>
                </c:pt>
              </c:strCache>
            </c:strRef>
          </c:cat>
          <c:val>
            <c:numRef>
              <c:f>PL1A!$D$17:$D$18</c:f>
              <c:numCache>
                <c:formatCode>0</c:formatCode>
                <c:ptCount val="2"/>
                <c:pt idx="0">
                  <c:v>70.81868763295725</c:v>
                </c:pt>
                <c:pt idx="1">
                  <c:v>69.535546368018473</c:v>
                </c:pt>
              </c:numCache>
            </c:numRef>
          </c:val>
        </c:ser>
        <c:ser>
          <c:idx val="2"/>
          <c:order val="2"/>
          <c:tx>
            <c:strRef>
              <c:f>PL1A!$E$16</c:f>
              <c:strCache>
                <c:ptCount val="1"/>
                <c:pt idx="0">
                  <c:v>Oba typy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PL1A!$B$17:$B$18</c:f>
              <c:strCache>
                <c:ptCount val="2"/>
                <c:pt idx="0">
                  <c:v>Ženy SR</c:v>
                </c:pt>
                <c:pt idx="1">
                  <c:v>Ženy ČR</c:v>
                </c:pt>
              </c:strCache>
            </c:strRef>
          </c:cat>
          <c:val>
            <c:numRef>
              <c:f>PL1A!$E$17:$E$18</c:f>
              <c:numCache>
                <c:formatCode>0</c:formatCode>
                <c:ptCount val="2"/>
                <c:pt idx="0">
                  <c:v>12.368476955792589</c:v>
                </c:pt>
                <c:pt idx="1">
                  <c:v>10.332763711267789</c:v>
                </c:pt>
              </c:numCache>
            </c:numRef>
          </c:val>
        </c:ser>
        <c:ser>
          <c:idx val="3"/>
          <c:order val="3"/>
          <c:tx>
            <c:strRef>
              <c:f>PL1A!$F$16</c:f>
              <c:strCache>
                <c:ptCount val="1"/>
                <c:pt idx="0">
                  <c:v>Žiadne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PL1A!$B$17:$B$18</c:f>
              <c:strCache>
                <c:ptCount val="2"/>
                <c:pt idx="0">
                  <c:v>Ženy SR</c:v>
                </c:pt>
                <c:pt idx="1">
                  <c:v>Ženy ČR</c:v>
                </c:pt>
              </c:strCache>
            </c:strRef>
          </c:cat>
          <c:val>
            <c:numRef>
              <c:f>PL1A!$F$17:$F$18</c:f>
              <c:numCache>
                <c:formatCode>0</c:formatCode>
                <c:ptCount val="2"/>
                <c:pt idx="0">
                  <c:v>2.7170634006648231</c:v>
                </c:pt>
                <c:pt idx="1">
                  <c:v>2.7676287114495421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885824"/>
        <c:axId val="59912192"/>
      </c:barChart>
      <c:catAx>
        <c:axId val="5988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59912192"/>
        <c:crosses val="autoZero"/>
        <c:auto val="1"/>
        <c:lblAlgn val="ctr"/>
        <c:lblOffset val="100"/>
        <c:noMultiLvlLbl val="0"/>
      </c:catAx>
      <c:valAx>
        <c:axId val="599121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988582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59894356955380601"/>
          <c:y val="7.7325472366250203E-2"/>
          <c:w val="0.17157726377952801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PL1B!$C$16</c:f>
              <c:strCache>
                <c:ptCount val="1"/>
                <c:pt idx="0">
                  <c:v>V strihu „trenky“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PL1B!$B$17:$B$18</c:f>
              <c:strCache>
                <c:ptCount val="2"/>
                <c:pt idx="0">
                  <c:v>Muži SR</c:v>
                </c:pt>
                <c:pt idx="1">
                  <c:v>Muži ČR</c:v>
                </c:pt>
              </c:strCache>
            </c:strRef>
          </c:cat>
          <c:val>
            <c:numRef>
              <c:f>PL1B!$C$17:$C$18</c:f>
              <c:numCache>
                <c:formatCode>0</c:formatCode>
                <c:ptCount val="2"/>
                <c:pt idx="0">
                  <c:v>62.39546136794381</c:v>
                </c:pt>
                <c:pt idx="1">
                  <c:v>68.6311981669093</c:v>
                </c:pt>
              </c:numCache>
            </c:numRef>
          </c:val>
        </c:ser>
        <c:ser>
          <c:idx val="1"/>
          <c:order val="1"/>
          <c:tx>
            <c:strRef>
              <c:f>PL1B!$D$16</c:f>
              <c:strCache>
                <c:ptCount val="1"/>
                <c:pt idx="0">
                  <c:v>V strihu „slipy“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PL1B!$B$17:$B$18</c:f>
              <c:strCache>
                <c:ptCount val="2"/>
                <c:pt idx="0">
                  <c:v>Muži SR</c:v>
                </c:pt>
                <c:pt idx="1">
                  <c:v>Muži ČR</c:v>
                </c:pt>
              </c:strCache>
            </c:strRef>
          </c:cat>
          <c:val>
            <c:numRef>
              <c:f>PL1B!$D$17:$D$18</c:f>
              <c:numCache>
                <c:formatCode>0</c:formatCode>
                <c:ptCount val="2"/>
                <c:pt idx="0">
                  <c:v>18.71637525559332</c:v>
                </c:pt>
                <c:pt idx="1">
                  <c:v>21.65408138566324</c:v>
                </c:pt>
              </c:numCache>
            </c:numRef>
          </c:val>
        </c:ser>
        <c:ser>
          <c:idx val="2"/>
          <c:order val="2"/>
          <c:tx>
            <c:strRef>
              <c:f>PL1B!$E$16</c:f>
              <c:strCache>
                <c:ptCount val="1"/>
                <c:pt idx="0">
                  <c:v>Oba typy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PL1B!$B$17:$B$18</c:f>
              <c:strCache>
                <c:ptCount val="2"/>
                <c:pt idx="0">
                  <c:v>Muži SR</c:v>
                </c:pt>
                <c:pt idx="1">
                  <c:v>Muži ČR</c:v>
                </c:pt>
              </c:strCache>
            </c:strRef>
          </c:cat>
          <c:val>
            <c:numRef>
              <c:f>PL1B!$E$17:$E$18</c:f>
              <c:numCache>
                <c:formatCode>0</c:formatCode>
                <c:ptCount val="2"/>
                <c:pt idx="0">
                  <c:v>12.72482463766837</c:v>
                </c:pt>
                <c:pt idx="1">
                  <c:v>6.1613341500834444</c:v>
                </c:pt>
              </c:numCache>
            </c:numRef>
          </c:val>
        </c:ser>
        <c:ser>
          <c:idx val="3"/>
          <c:order val="3"/>
          <c:tx>
            <c:strRef>
              <c:f>PL1B!$F$16</c:f>
              <c:strCache>
                <c:ptCount val="1"/>
                <c:pt idx="0">
                  <c:v>Žiadne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PL1B!$B$17:$B$18</c:f>
              <c:strCache>
                <c:ptCount val="2"/>
                <c:pt idx="0">
                  <c:v>Muži SR</c:v>
                </c:pt>
                <c:pt idx="1">
                  <c:v>Muži ČR</c:v>
                </c:pt>
              </c:strCache>
            </c:strRef>
          </c:cat>
          <c:val>
            <c:numRef>
              <c:f>PL1B!$F$17:$F$18</c:f>
              <c:numCache>
                <c:formatCode>0</c:formatCode>
                <c:ptCount val="2"/>
                <c:pt idx="0">
                  <c:v>6.1633387387944492</c:v>
                </c:pt>
                <c:pt idx="1">
                  <c:v>3.5533862973439541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949440"/>
        <c:axId val="59950976"/>
      </c:barChart>
      <c:catAx>
        <c:axId val="5994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59950976"/>
        <c:crosses val="autoZero"/>
        <c:auto val="1"/>
        <c:lblAlgn val="ctr"/>
        <c:lblOffset val="100"/>
        <c:noMultiLvlLbl val="0"/>
      </c:catAx>
      <c:valAx>
        <c:axId val="599509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9949440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0.16116068824730201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'KU6'!$C$28:$AE$28</c:f>
              <c:numCache>
                <c:formatCode>0</c:formatCode>
                <c:ptCount val="29"/>
                <c:pt idx="0">
                  <c:v>5.9027105409181466</c:v>
                </c:pt>
                <c:pt idx="1">
                  <c:v>6.4557814475200797</c:v>
                </c:pt>
                <c:pt idx="2">
                  <c:v>35.267603023129709</c:v>
                </c:pt>
                <c:pt idx="3">
                  <c:v>15.235268340977649</c:v>
                </c:pt>
                <c:pt idx="4">
                  <c:v>13.39422029173565</c:v>
                </c:pt>
                <c:pt idx="5">
                  <c:v>31.27739885043836</c:v>
                </c:pt>
                <c:pt idx="6">
                  <c:v>25.2669768051957</c:v>
                </c:pt>
                <c:pt idx="7">
                  <c:v>33.887911554766262</c:v>
                </c:pt>
                <c:pt idx="8">
                  <c:v>17.687826996508949</c:v>
                </c:pt>
                <c:pt idx="9">
                  <c:v>23.983513877603659</c:v>
                </c:pt>
                <c:pt idx="10">
                  <c:v>48.383287280933388</c:v>
                </c:pt>
                <c:pt idx="11">
                  <c:v>65.509613035834576</c:v>
                </c:pt>
                <c:pt idx="12">
                  <c:v>53.495630445429612</c:v>
                </c:pt>
                <c:pt idx="13">
                  <c:v>43.529249593366593</c:v>
                </c:pt>
                <c:pt idx="14">
                  <c:v>49.944654968185873</c:v>
                </c:pt>
                <c:pt idx="15">
                  <c:v>63.867493203180373</c:v>
                </c:pt>
                <c:pt idx="16">
                  <c:v>61.094280017868343</c:v>
                </c:pt>
                <c:pt idx="17">
                  <c:v>59.842630129810928</c:v>
                </c:pt>
                <c:pt idx="18">
                  <c:v>72.202192377063596</c:v>
                </c:pt>
                <c:pt idx="19">
                  <c:v>84.180652575379739</c:v>
                </c:pt>
                <c:pt idx="20">
                  <c:v>78.873895409343902</c:v>
                </c:pt>
                <c:pt idx="21">
                  <c:v>79.602851293568634</c:v>
                </c:pt>
                <c:pt idx="22">
                  <c:v>80.311030387823678</c:v>
                </c:pt>
                <c:pt idx="23">
                  <c:v>88.873658135867018</c:v>
                </c:pt>
                <c:pt idx="24">
                  <c:v>90.960067111984287</c:v>
                </c:pt>
                <c:pt idx="25">
                  <c:v>96.583097290913074</c:v>
                </c:pt>
                <c:pt idx="26">
                  <c:v>92.86299881714757</c:v>
                </c:pt>
                <c:pt idx="27">
                  <c:v>88.321657488079623</c:v>
                </c:pt>
                <c:pt idx="28">
                  <c:v>97.295192505125883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09291392"/>
        <c:axId val="109292928"/>
      </c:barChart>
      <c:catAx>
        <c:axId val="109291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09292928"/>
        <c:crosses val="autoZero"/>
        <c:auto val="1"/>
        <c:lblAlgn val="ctr"/>
        <c:lblOffset val="100"/>
        <c:noMultiLvlLbl val="0"/>
      </c:catAx>
      <c:valAx>
        <c:axId val="10929292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092913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49526611256926201"/>
          <c:h val="0.769750208234352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PL1A_dovSK!$C$21</c:f>
              <c:strCache>
                <c:ptCount val="1"/>
                <c:pt idx="0">
                  <c:v>Jednodielne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PL1A_dovSK!$B$22:$B$26</c:f>
              <c:strCache>
                <c:ptCount val="5"/>
                <c:pt idx="0">
                  <c:v>Ženy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PL1A_dovSK!$C$22:$C$26</c:f>
              <c:numCache>
                <c:formatCode>0</c:formatCode>
                <c:ptCount val="5"/>
                <c:pt idx="0">
                  <c:v>14.09577201058533</c:v>
                </c:pt>
                <c:pt idx="1">
                  <c:v>21.70777071266329</c:v>
                </c:pt>
                <c:pt idx="2">
                  <c:v>4.8037299327571477</c:v>
                </c:pt>
                <c:pt idx="3">
                  <c:v>0</c:v>
                </c:pt>
                <c:pt idx="4">
                  <c:v>5.3864530466923988</c:v>
                </c:pt>
              </c:numCache>
            </c:numRef>
          </c:val>
        </c:ser>
        <c:ser>
          <c:idx val="1"/>
          <c:order val="1"/>
          <c:tx>
            <c:strRef>
              <c:f>PL1A_dovSK!$D$21</c:f>
              <c:strCache>
                <c:ptCount val="1"/>
                <c:pt idx="0">
                  <c:v>Dvojdielne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PL1A_dovSK!$B$22:$B$26</c:f>
              <c:strCache>
                <c:ptCount val="5"/>
                <c:pt idx="0">
                  <c:v>Ženy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PL1A_dovSK!$D$22:$D$26</c:f>
              <c:numCache>
                <c:formatCode>0</c:formatCode>
                <c:ptCount val="5"/>
                <c:pt idx="0">
                  <c:v>70.81868763295725</c:v>
                </c:pt>
                <c:pt idx="1">
                  <c:v>63.226027637656522</c:v>
                </c:pt>
                <c:pt idx="2">
                  <c:v>81.576631638719007</c:v>
                </c:pt>
                <c:pt idx="3">
                  <c:v>83.983275004247361</c:v>
                </c:pt>
                <c:pt idx="4">
                  <c:v>67.594136640340182</c:v>
                </c:pt>
              </c:numCache>
            </c:numRef>
          </c:val>
        </c:ser>
        <c:ser>
          <c:idx val="2"/>
          <c:order val="2"/>
          <c:tx>
            <c:strRef>
              <c:f>PL1A_dovSK!$E$21</c:f>
              <c:strCache>
                <c:ptCount val="1"/>
                <c:pt idx="0">
                  <c:v>Oba typy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PL1A_dovSK!$B$22:$B$26</c:f>
              <c:strCache>
                <c:ptCount val="5"/>
                <c:pt idx="0">
                  <c:v>Ženy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PL1A_dovSK!$E$22:$E$26</c:f>
              <c:numCache>
                <c:formatCode>0</c:formatCode>
                <c:ptCount val="5"/>
                <c:pt idx="0">
                  <c:v>12.368476955792589</c:v>
                </c:pt>
                <c:pt idx="1">
                  <c:v>9.8371892146885855</c:v>
                </c:pt>
                <c:pt idx="2">
                  <c:v>13.61963842852381</c:v>
                </c:pt>
                <c:pt idx="3">
                  <c:v>16.016724995752671</c:v>
                </c:pt>
                <c:pt idx="4">
                  <c:v>19.44249393711787</c:v>
                </c:pt>
              </c:numCache>
            </c:numRef>
          </c:val>
        </c:ser>
        <c:ser>
          <c:idx val="3"/>
          <c:order val="3"/>
          <c:tx>
            <c:strRef>
              <c:f>PL1A_dovSK!$F$21</c:f>
              <c:strCache>
                <c:ptCount val="1"/>
                <c:pt idx="0">
                  <c:v>Žiadne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PL1A_dovSK!$B$22:$B$26</c:f>
              <c:strCache>
                <c:ptCount val="5"/>
                <c:pt idx="0">
                  <c:v>Ženy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PL1A_dovSK!$F$22:$F$26</c:f>
              <c:numCache>
                <c:formatCode>0</c:formatCode>
                <c:ptCount val="5"/>
                <c:pt idx="0">
                  <c:v>2.7170634006648231</c:v>
                </c:pt>
                <c:pt idx="1">
                  <c:v>5.2290124349915947</c:v>
                </c:pt>
                <c:pt idx="2">
                  <c:v>0</c:v>
                </c:pt>
                <c:pt idx="3">
                  <c:v>0</c:v>
                </c:pt>
                <c:pt idx="4">
                  <c:v>7.5769163758495708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311808"/>
        <c:axId val="60321792"/>
      </c:barChart>
      <c:catAx>
        <c:axId val="6031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0321792"/>
        <c:crosses val="autoZero"/>
        <c:auto val="1"/>
        <c:lblAlgn val="ctr"/>
        <c:lblOffset val="100"/>
        <c:noMultiLvlLbl val="0"/>
      </c:catAx>
      <c:valAx>
        <c:axId val="603217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0311808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47195574352332598"/>
          <c:y val="6.4657263154546701E-2"/>
          <c:w val="0.16116068824730201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49526611256926201"/>
          <c:h val="0.7855293028969919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PL1B_dovSK!$C$21</c:f>
              <c:strCache>
                <c:ptCount val="1"/>
                <c:pt idx="0">
                  <c:v>V strihu „trenky“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PL1B_dovSK!$B$22:$B$26</c:f>
              <c:strCache>
                <c:ptCount val="5"/>
                <c:pt idx="0">
                  <c:v>Muži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PL1B_dovSK!$C$22:$C$26</c:f>
              <c:numCache>
                <c:formatCode>0</c:formatCode>
                <c:ptCount val="5"/>
                <c:pt idx="0">
                  <c:v>62.395461367943817</c:v>
                </c:pt>
                <c:pt idx="1">
                  <c:v>62.705438850389783</c:v>
                </c:pt>
                <c:pt idx="2">
                  <c:v>56.734494904582789</c:v>
                </c:pt>
                <c:pt idx="3">
                  <c:v>56.70143406991982</c:v>
                </c:pt>
                <c:pt idx="4">
                  <c:v>71.709327894576589</c:v>
                </c:pt>
              </c:numCache>
            </c:numRef>
          </c:val>
        </c:ser>
        <c:ser>
          <c:idx val="1"/>
          <c:order val="1"/>
          <c:tx>
            <c:strRef>
              <c:f>PL1B_dovSK!$D$21</c:f>
              <c:strCache>
                <c:ptCount val="1"/>
                <c:pt idx="0">
                  <c:v>V strihu „slipy“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PL1B_dovSK!$B$22:$B$26</c:f>
              <c:strCache>
                <c:ptCount val="5"/>
                <c:pt idx="0">
                  <c:v>Muži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PL1B_dovSK!$D$22:$D$26</c:f>
              <c:numCache>
                <c:formatCode>0</c:formatCode>
                <c:ptCount val="5"/>
                <c:pt idx="0">
                  <c:v>18.71637525559332</c:v>
                </c:pt>
                <c:pt idx="1">
                  <c:v>22.737973231714509</c:v>
                </c:pt>
                <c:pt idx="2">
                  <c:v>19.94591152876303</c:v>
                </c:pt>
                <c:pt idx="3">
                  <c:v>28.04249348185505</c:v>
                </c:pt>
                <c:pt idx="4">
                  <c:v>14.650050022254341</c:v>
                </c:pt>
              </c:numCache>
            </c:numRef>
          </c:val>
        </c:ser>
        <c:ser>
          <c:idx val="2"/>
          <c:order val="2"/>
          <c:tx>
            <c:strRef>
              <c:f>PL1B_dovSK!$E$21</c:f>
              <c:strCache>
                <c:ptCount val="1"/>
                <c:pt idx="0">
                  <c:v>Oba typy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PL1B_dovSK!$B$22:$B$26</c:f>
              <c:strCache>
                <c:ptCount val="5"/>
                <c:pt idx="0">
                  <c:v>Muži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PL1B_dovSK!$E$22:$E$26</c:f>
              <c:numCache>
                <c:formatCode>0</c:formatCode>
                <c:ptCount val="5"/>
                <c:pt idx="0">
                  <c:v>12.72482463766837</c:v>
                </c:pt>
                <c:pt idx="1">
                  <c:v>9.4391849671123946</c:v>
                </c:pt>
                <c:pt idx="2">
                  <c:v>23.319593566654159</c:v>
                </c:pt>
                <c:pt idx="3">
                  <c:v>15.256072448225121</c:v>
                </c:pt>
                <c:pt idx="4">
                  <c:v>9.3402095473598994</c:v>
                </c:pt>
              </c:numCache>
            </c:numRef>
          </c:val>
        </c:ser>
        <c:ser>
          <c:idx val="3"/>
          <c:order val="3"/>
          <c:tx>
            <c:strRef>
              <c:f>PL1B_dovSK!$F$21</c:f>
              <c:strCache>
                <c:ptCount val="1"/>
                <c:pt idx="0">
                  <c:v>Žiadne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PL1B_dovSK!$B$22:$B$26</c:f>
              <c:strCache>
                <c:ptCount val="5"/>
                <c:pt idx="0">
                  <c:v>Muži SR</c:v>
                </c:pt>
                <c:pt idx="1">
                  <c:v>Dovolenka v prírode</c:v>
                </c:pt>
                <c:pt idx="2">
                  <c:v>Dovolenka pri mori</c:v>
                </c:pt>
                <c:pt idx="3">
                  <c:v>Dovolenka u vody v SR</c:v>
                </c:pt>
                <c:pt idx="4">
                  <c:v>Dovolenka v meste</c:v>
                </c:pt>
              </c:strCache>
            </c:strRef>
          </c:cat>
          <c:val>
            <c:numRef>
              <c:f>PL1B_dovSK!$F$22:$F$26</c:f>
              <c:numCache>
                <c:formatCode>0</c:formatCode>
                <c:ptCount val="5"/>
                <c:pt idx="0">
                  <c:v>6.16333873879445</c:v>
                </c:pt>
                <c:pt idx="1">
                  <c:v>5.1174029507833279</c:v>
                </c:pt>
                <c:pt idx="2">
                  <c:v>0</c:v>
                </c:pt>
                <c:pt idx="3">
                  <c:v>0</c:v>
                </c:pt>
                <c:pt idx="4">
                  <c:v>4.3004125358091496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371328"/>
        <c:axId val="60372864"/>
      </c:barChart>
      <c:catAx>
        <c:axId val="6037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0372864"/>
        <c:crosses val="autoZero"/>
        <c:auto val="1"/>
        <c:lblAlgn val="ctr"/>
        <c:lblOffset val="100"/>
        <c:noMultiLvlLbl val="0"/>
      </c:catAx>
      <c:valAx>
        <c:axId val="603728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0371328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485541381563112"/>
          <c:y val="6.4657263154546701E-2"/>
          <c:w val="0.16116068824730201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'PL2'!$C$20</c:f>
              <c:strCache>
                <c:ptCount val="1"/>
                <c:pt idx="0">
                  <c:v>Áno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'PL2'!$C$21:$C$26</c:f>
              <c:numCache>
                <c:formatCode>0</c:formatCode>
                <c:ptCount val="6"/>
                <c:pt idx="0">
                  <c:v>23.15567848888923</c:v>
                </c:pt>
                <c:pt idx="1">
                  <c:v>31.89499324223803</c:v>
                </c:pt>
                <c:pt idx="2">
                  <c:v>13.93481514133026</c:v>
                </c:pt>
                <c:pt idx="3">
                  <c:v>22.789829257479042</c:v>
                </c:pt>
                <c:pt idx="4">
                  <c:v>26.075507327583459</c:v>
                </c:pt>
                <c:pt idx="5">
                  <c:v>19.595911419723741</c:v>
                </c:pt>
              </c:numCache>
            </c:numRef>
          </c:val>
        </c:ser>
        <c:ser>
          <c:idx val="1"/>
          <c:order val="1"/>
          <c:tx>
            <c:strRef>
              <c:f>'PL2'!$D$20</c:f>
              <c:strCache>
                <c:ptCount val="1"/>
                <c:pt idx="0">
                  <c:v>Nie, aj keď iné oblečenie cez internet nakupujem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'PL2'!$D$21:$D$26</c:f>
              <c:numCache>
                <c:formatCode>0</c:formatCode>
                <c:ptCount val="6"/>
                <c:pt idx="0">
                  <c:v>47.440663425647251</c:v>
                </c:pt>
                <c:pt idx="1">
                  <c:v>52.988882104844123</c:v>
                </c:pt>
                <c:pt idx="2">
                  <c:v>41.586730055912092</c:v>
                </c:pt>
                <c:pt idx="3">
                  <c:v>49.310318401795797</c:v>
                </c:pt>
                <c:pt idx="4">
                  <c:v>54.747280333487097</c:v>
                </c:pt>
                <c:pt idx="5">
                  <c:v>44.025196327656282</c:v>
                </c:pt>
              </c:numCache>
            </c:numRef>
          </c:val>
        </c:ser>
        <c:ser>
          <c:idx val="2"/>
          <c:order val="2"/>
          <c:tx>
            <c:strRef>
              <c:f>'PL2'!$E$20</c:f>
              <c:strCache>
                <c:ptCount val="1"/>
                <c:pt idx="0">
                  <c:v>Nie, oblečenie cez internet vôbec nenakupujem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'PL2'!$B$21:$B$26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'PL2'!$E$21:$E$26</c:f>
              <c:numCache>
                <c:formatCode>0</c:formatCode>
                <c:ptCount val="6"/>
                <c:pt idx="0">
                  <c:v>29.403658085463469</c:v>
                </c:pt>
                <c:pt idx="1">
                  <c:v>15.116124652917859</c:v>
                </c:pt>
                <c:pt idx="2">
                  <c:v>44.478454802757597</c:v>
                </c:pt>
                <c:pt idx="3">
                  <c:v>27.899852340725129</c:v>
                </c:pt>
                <c:pt idx="4">
                  <c:v>19.17721233892944</c:v>
                </c:pt>
                <c:pt idx="5">
                  <c:v>36.378892252619963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445824"/>
        <c:axId val="60447360"/>
      </c:barChart>
      <c:catAx>
        <c:axId val="6044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0447360"/>
        <c:crosses val="autoZero"/>
        <c:auto val="1"/>
        <c:lblAlgn val="ctr"/>
        <c:lblOffset val="100"/>
        <c:noMultiLvlLbl val="0"/>
      </c:catAx>
      <c:valAx>
        <c:axId val="604473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044582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0.17571095279756699"/>
          <c:h val="0.8689768440288639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'PL3'!$C$20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'PL3'!$C$21:$C$26</c:f>
              <c:numCache>
                <c:formatCode>0</c:formatCode>
                <c:ptCount val="6"/>
                <c:pt idx="0">
                  <c:v>9.1886673220267188</c:v>
                </c:pt>
                <c:pt idx="1">
                  <c:v>7.1746197382673884</c:v>
                </c:pt>
                <c:pt idx="2">
                  <c:v>10.87023931780247</c:v>
                </c:pt>
                <c:pt idx="3">
                  <c:v>6.9261752973180046</c:v>
                </c:pt>
                <c:pt idx="4">
                  <c:v>9.4162079933859548</c:v>
                </c:pt>
                <c:pt idx="5">
                  <c:v>4.7007449814710123</c:v>
                </c:pt>
              </c:numCache>
            </c:numRef>
          </c:val>
        </c:ser>
        <c:ser>
          <c:idx val="1"/>
          <c:order val="1"/>
          <c:tx>
            <c:strRef>
              <c:f>'PL3'!$D$20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'PL3'!$D$21:$D$26</c:f>
              <c:numCache>
                <c:formatCode>0</c:formatCode>
                <c:ptCount val="6"/>
                <c:pt idx="0">
                  <c:v>34.324091919765642</c:v>
                </c:pt>
                <c:pt idx="1">
                  <c:v>38.055015091574802</c:v>
                </c:pt>
                <c:pt idx="2">
                  <c:v>31.20906327064376</c:v>
                </c:pt>
                <c:pt idx="3">
                  <c:v>40.789881031264187</c:v>
                </c:pt>
                <c:pt idx="4">
                  <c:v>38.243801325488811</c:v>
                </c:pt>
                <c:pt idx="5">
                  <c:v>43.065402542585261</c:v>
                </c:pt>
              </c:numCache>
            </c:numRef>
          </c:val>
        </c:ser>
        <c:ser>
          <c:idx val="2"/>
          <c:order val="2"/>
          <c:tx>
            <c:strRef>
              <c:f>'PL3'!$E$20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'PL3'!$E$21:$E$26</c:f>
              <c:numCache>
                <c:formatCode>0</c:formatCode>
                <c:ptCount val="6"/>
                <c:pt idx="0">
                  <c:v>36.206933444732009</c:v>
                </c:pt>
                <c:pt idx="1">
                  <c:v>34.26336733539523</c:v>
                </c:pt>
                <c:pt idx="2">
                  <c:v>37.829658929349982</c:v>
                </c:pt>
                <c:pt idx="3">
                  <c:v>31.537233582746111</c:v>
                </c:pt>
                <c:pt idx="4">
                  <c:v>29.284340325889119</c:v>
                </c:pt>
                <c:pt idx="5">
                  <c:v>33.550723991966009</c:v>
                </c:pt>
              </c:numCache>
            </c:numRef>
          </c:val>
        </c:ser>
        <c:ser>
          <c:idx val="3"/>
          <c:order val="3"/>
          <c:tx>
            <c:strRef>
              <c:f>'PL3'!$F$20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'PL3'!$B$21:$B$26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'PL3'!$F$21:$F$26</c:f>
              <c:numCache>
                <c:formatCode>0</c:formatCode>
                <c:ptCount val="6"/>
                <c:pt idx="0">
                  <c:v>20.2803073134756</c:v>
                </c:pt>
                <c:pt idx="1">
                  <c:v>20.506997834762579</c:v>
                </c:pt>
                <c:pt idx="2">
                  <c:v>20.091038482203789</c:v>
                </c:pt>
                <c:pt idx="3">
                  <c:v>20.746710088671652</c:v>
                </c:pt>
                <c:pt idx="4">
                  <c:v>23.055650355236111</c:v>
                </c:pt>
                <c:pt idx="5">
                  <c:v>18.68312848397769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529664"/>
        <c:axId val="60543744"/>
      </c:barChart>
      <c:catAx>
        <c:axId val="6052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0543744"/>
        <c:crosses val="autoZero"/>
        <c:auto val="1"/>
        <c:lblAlgn val="ctr"/>
        <c:lblOffset val="100"/>
        <c:noMultiLvlLbl val="0"/>
      </c:catAx>
      <c:valAx>
        <c:axId val="605437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052966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1597394075740497"/>
          <c:y val="7.7325472366250203E-2"/>
          <c:w val="0.15454693163354599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49526611256926201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PL3_dovCZ!$C$21</c:f>
              <c:strCache>
                <c:ptCount val="1"/>
                <c:pt idx="0">
                  <c:v>Určitě ano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PL3_dovCZ!$B$22:$B$26</c:f>
              <c:strCache>
                <c:ptCount val="5"/>
                <c:pt idx="0">
                  <c:v>Celkem ČR</c:v>
                </c:pt>
                <c:pt idx="1">
                  <c:v>Dovolená v přírodě</c:v>
                </c:pt>
                <c:pt idx="2">
                  <c:v>Dovolená u moře</c:v>
                </c:pt>
                <c:pt idx="3">
                  <c:v>Dovolená u vody v ČR</c:v>
                </c:pt>
                <c:pt idx="4">
                  <c:v>Dovolená ve městě</c:v>
                </c:pt>
              </c:strCache>
            </c:strRef>
          </c:cat>
          <c:val>
            <c:numRef>
              <c:f>PL3_dovCZ!$C$22:$C$26</c:f>
              <c:numCache>
                <c:formatCode>0</c:formatCode>
                <c:ptCount val="5"/>
                <c:pt idx="0">
                  <c:v>6.9261752973180046</c:v>
                </c:pt>
                <c:pt idx="1">
                  <c:v>4.79475998303338</c:v>
                </c:pt>
                <c:pt idx="2">
                  <c:v>9.9880891228349444</c:v>
                </c:pt>
                <c:pt idx="3">
                  <c:v>5.2409167283300464</c:v>
                </c:pt>
                <c:pt idx="4">
                  <c:v>4.0359786587023398</c:v>
                </c:pt>
              </c:numCache>
            </c:numRef>
          </c:val>
        </c:ser>
        <c:ser>
          <c:idx val="1"/>
          <c:order val="1"/>
          <c:tx>
            <c:strRef>
              <c:f>PL3_dovCZ!$D$21</c:f>
              <c:strCache>
                <c:ptCount val="1"/>
                <c:pt idx="0">
                  <c:v>Asi ano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PL3_dovCZ!$B$22:$B$26</c:f>
              <c:strCache>
                <c:ptCount val="5"/>
                <c:pt idx="0">
                  <c:v>Celkem ČR</c:v>
                </c:pt>
                <c:pt idx="1">
                  <c:v>Dovolená v přírodě</c:v>
                </c:pt>
                <c:pt idx="2">
                  <c:v>Dovolená u moře</c:v>
                </c:pt>
                <c:pt idx="3">
                  <c:v>Dovolená u vody v ČR</c:v>
                </c:pt>
                <c:pt idx="4">
                  <c:v>Dovolená ve městě</c:v>
                </c:pt>
              </c:strCache>
            </c:strRef>
          </c:cat>
          <c:val>
            <c:numRef>
              <c:f>PL3_dovCZ!$D$22:$D$26</c:f>
              <c:numCache>
                <c:formatCode>0</c:formatCode>
                <c:ptCount val="5"/>
                <c:pt idx="0">
                  <c:v>40.789881031264187</c:v>
                </c:pt>
                <c:pt idx="1">
                  <c:v>37.930466077371563</c:v>
                </c:pt>
                <c:pt idx="2">
                  <c:v>44.295956927629902</c:v>
                </c:pt>
                <c:pt idx="3">
                  <c:v>41.150694283909999</c:v>
                </c:pt>
                <c:pt idx="4">
                  <c:v>49.069310114207418</c:v>
                </c:pt>
              </c:numCache>
            </c:numRef>
          </c:val>
        </c:ser>
        <c:ser>
          <c:idx val="2"/>
          <c:order val="2"/>
          <c:tx>
            <c:strRef>
              <c:f>PL3_dovCZ!$E$21</c:f>
              <c:strCache>
                <c:ptCount val="1"/>
                <c:pt idx="0">
                  <c:v>Asi ne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PL3_dovCZ!$B$22:$B$26</c:f>
              <c:strCache>
                <c:ptCount val="5"/>
                <c:pt idx="0">
                  <c:v>Celkem ČR</c:v>
                </c:pt>
                <c:pt idx="1">
                  <c:v>Dovolená v přírodě</c:v>
                </c:pt>
                <c:pt idx="2">
                  <c:v>Dovolená u moře</c:v>
                </c:pt>
                <c:pt idx="3">
                  <c:v>Dovolená u vody v ČR</c:v>
                </c:pt>
                <c:pt idx="4">
                  <c:v>Dovolená ve městě</c:v>
                </c:pt>
              </c:strCache>
            </c:strRef>
          </c:cat>
          <c:val>
            <c:numRef>
              <c:f>PL3_dovCZ!$E$22:$E$26</c:f>
              <c:numCache>
                <c:formatCode>0</c:formatCode>
                <c:ptCount val="5"/>
                <c:pt idx="0">
                  <c:v>31.537233582746111</c:v>
                </c:pt>
                <c:pt idx="1">
                  <c:v>41.832104523483252</c:v>
                </c:pt>
                <c:pt idx="2">
                  <c:v>34.547838394994102</c:v>
                </c:pt>
                <c:pt idx="3">
                  <c:v>21.77330542085986</c:v>
                </c:pt>
                <c:pt idx="4">
                  <c:v>19.411412338013069</c:v>
                </c:pt>
              </c:numCache>
            </c:numRef>
          </c:val>
        </c:ser>
        <c:ser>
          <c:idx val="3"/>
          <c:order val="3"/>
          <c:tx>
            <c:strRef>
              <c:f>PL3_dovCZ!$F$21</c:f>
              <c:strCache>
                <c:ptCount val="1"/>
                <c:pt idx="0">
                  <c:v>Určitě ne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PL3_dovCZ!$B$22:$B$26</c:f>
              <c:strCache>
                <c:ptCount val="5"/>
                <c:pt idx="0">
                  <c:v>Celkem ČR</c:v>
                </c:pt>
                <c:pt idx="1">
                  <c:v>Dovolená v přírodě</c:v>
                </c:pt>
                <c:pt idx="2">
                  <c:v>Dovolená u moře</c:v>
                </c:pt>
                <c:pt idx="3">
                  <c:v>Dovolená u vody v ČR</c:v>
                </c:pt>
                <c:pt idx="4">
                  <c:v>Dovolená ve městě</c:v>
                </c:pt>
              </c:strCache>
            </c:strRef>
          </c:cat>
          <c:val>
            <c:numRef>
              <c:f>PL3_dovCZ!$F$22:$F$26</c:f>
              <c:numCache>
                <c:formatCode>0</c:formatCode>
                <c:ptCount val="5"/>
                <c:pt idx="0">
                  <c:v>20.746710088671652</c:v>
                </c:pt>
                <c:pt idx="1">
                  <c:v>15.442669416111761</c:v>
                </c:pt>
                <c:pt idx="2">
                  <c:v>11.168115554541091</c:v>
                </c:pt>
                <c:pt idx="3">
                  <c:v>31.835083566900089</c:v>
                </c:pt>
                <c:pt idx="4">
                  <c:v>27.483298889077169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191104"/>
        <c:axId val="60192640"/>
      </c:barChart>
      <c:catAx>
        <c:axId val="6019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0192640"/>
        <c:crosses val="autoZero"/>
        <c:auto val="1"/>
        <c:lblAlgn val="ctr"/>
        <c:lblOffset val="100"/>
        <c:noMultiLvlLbl val="0"/>
      </c:catAx>
      <c:valAx>
        <c:axId val="601926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019110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50883108361454799"/>
          <c:y val="6.4657219009163006E-2"/>
          <c:w val="9.63458734324876E-2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29442899183056698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'[SK_Vyhodnoceni_Zoot - Fashion report - 2. vlna leto 2015_16062015.xlsx]PL4_skala'!$C$23</c:f>
              <c:strCache>
                <c:ptCount val="1"/>
                <c:pt idx="0">
                  <c:v>Rozhodne zodpovedá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2015_16062015.xlsx]PL4_skala'!$B$24:$B$28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2015_16062015.xlsx]PL4_skala'!$C$24:$C$28</c:f>
              <c:numCache>
                <c:formatCode>0</c:formatCode>
                <c:ptCount val="5"/>
                <c:pt idx="0">
                  <c:v>30.080490429370659</c:v>
                </c:pt>
                <c:pt idx="1">
                  <c:v>16.334116782323409</c:v>
                </c:pt>
                <c:pt idx="2">
                  <c:v>16.427081769972229</c:v>
                </c:pt>
                <c:pt idx="3">
                  <c:v>11.55823528360591</c:v>
                </c:pt>
                <c:pt idx="4">
                  <c:v>7.1571741903176216</c:v>
                </c:pt>
              </c:numCache>
            </c:numRef>
          </c:val>
        </c:ser>
        <c:ser>
          <c:idx val="1"/>
          <c:order val="1"/>
          <c:tx>
            <c:strRef>
              <c:f>'[SK_Vyhodnoceni_Zoot - Fashion report - 2. vlna leto 2015_16062015.xlsx]PL4_skala'!$D$23</c:f>
              <c:strCache>
                <c:ptCount val="1"/>
                <c:pt idx="0">
                  <c:v>Skôr zodpovedá  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2015_16062015.xlsx]PL4_skala'!$B$24:$B$28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2015_16062015.xlsx]PL4_skala'!$D$24:$D$28</c:f>
              <c:numCache>
                <c:formatCode>0</c:formatCode>
                <c:ptCount val="5"/>
                <c:pt idx="0">
                  <c:v>33.314628703785843</c:v>
                </c:pt>
                <c:pt idx="1">
                  <c:v>24.724339687211511</c:v>
                </c:pt>
                <c:pt idx="2">
                  <c:v>24.537681772727829</c:v>
                </c:pt>
                <c:pt idx="3">
                  <c:v>22.119956224516859</c:v>
                </c:pt>
                <c:pt idx="4">
                  <c:v>11.857150038083439</c:v>
                </c:pt>
              </c:numCache>
            </c:numRef>
          </c:val>
        </c:ser>
        <c:ser>
          <c:idx val="2"/>
          <c:order val="2"/>
          <c:tx>
            <c:strRef>
              <c:f>'[SK_Vyhodnoceni_Zoot - Fashion report - 2. vlna leto 2015_16062015.xlsx]PL4_skala'!$E$23</c:f>
              <c:strCache>
                <c:ptCount val="1"/>
                <c:pt idx="0">
                  <c:v>Skôr nezodpovedá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2015_16062015.xlsx]PL4_skala'!$B$24:$B$28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2015_16062015.xlsx]PL4_skala'!$E$24:$E$28</c:f>
              <c:numCache>
                <c:formatCode>0</c:formatCode>
                <c:ptCount val="5"/>
                <c:pt idx="0">
                  <c:v>23.409432668933889</c:v>
                </c:pt>
                <c:pt idx="1">
                  <c:v>34.24453585524941</c:v>
                </c:pt>
                <c:pt idx="2">
                  <c:v>30.638800187927352</c:v>
                </c:pt>
                <c:pt idx="3">
                  <c:v>39.310942955616788</c:v>
                </c:pt>
                <c:pt idx="4">
                  <c:v>28.651076898357331</c:v>
                </c:pt>
              </c:numCache>
            </c:numRef>
          </c:val>
        </c:ser>
        <c:ser>
          <c:idx val="9"/>
          <c:order val="3"/>
          <c:tx>
            <c:strRef>
              <c:f>'[SK_Vyhodnoceni_Zoot - Fashion report - 2. vlna leto 2015_16062015.xlsx]PL4_skala'!$F$23</c:f>
              <c:strCache>
                <c:ptCount val="1"/>
                <c:pt idx="0">
                  <c:v>Rozhodne nezodpovedá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2015_16062015.xlsx]PL4_skala'!$B$24:$B$28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2015_16062015.xlsx]PL4_skala'!$F$24:$F$28</c:f>
              <c:numCache>
                <c:formatCode>0</c:formatCode>
                <c:ptCount val="5"/>
                <c:pt idx="0">
                  <c:v>13.195448197909601</c:v>
                </c:pt>
                <c:pt idx="1">
                  <c:v>24.69700767521563</c:v>
                </c:pt>
                <c:pt idx="2">
                  <c:v>28.39643626937259</c:v>
                </c:pt>
                <c:pt idx="3">
                  <c:v>27.01086553626044</c:v>
                </c:pt>
                <c:pt idx="4">
                  <c:v>52.334598873241568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941824"/>
        <c:axId val="60943360"/>
      </c:barChart>
      <c:catAx>
        <c:axId val="60941824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extTo"/>
        <c:crossAx val="60943360"/>
        <c:crosses val="autoZero"/>
        <c:auto val="1"/>
        <c:lblAlgn val="ctr"/>
        <c:lblOffset val="100"/>
        <c:noMultiLvlLbl val="0"/>
      </c:catAx>
      <c:valAx>
        <c:axId val="609433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0941824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6709189291239501"/>
          <c:y val="0.93124819116040802"/>
          <c:w val="0.756428969106134"/>
          <c:h val="5.1682635229519901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30741598574147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'[SK_Vyhodnoceni_Zoot - Fashion report - 2. vlna leto 2015_16062015.xlsx]PL4_skala'!$M$23</c:f>
              <c:strCache>
                <c:ptCount val="1"/>
                <c:pt idx="0">
                  <c:v>Rozhodne zodpovedá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2015_16062015.xlsx]PL4_skala'!$L$24:$L$28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2015_16062015.xlsx]PL4_skala'!$M$24:$M$28</c:f>
              <c:numCache>
                <c:formatCode>0</c:formatCode>
                <c:ptCount val="5"/>
                <c:pt idx="0">
                  <c:v>31.067492756571919</c:v>
                </c:pt>
                <c:pt idx="1">
                  <c:v>12.3016656738194</c:v>
                </c:pt>
                <c:pt idx="2">
                  <c:v>14.78239179940652</c:v>
                </c:pt>
                <c:pt idx="3">
                  <c:v>11.01858276073901</c:v>
                </c:pt>
                <c:pt idx="4">
                  <c:v>4.1855217700978686</c:v>
                </c:pt>
              </c:numCache>
            </c:numRef>
          </c:val>
        </c:ser>
        <c:ser>
          <c:idx val="1"/>
          <c:order val="1"/>
          <c:tx>
            <c:strRef>
              <c:f>'[SK_Vyhodnoceni_Zoot - Fashion report - 2. vlna leto 2015_16062015.xlsx]PL4_skala'!$N$23</c:f>
              <c:strCache>
                <c:ptCount val="1"/>
                <c:pt idx="0">
                  <c:v>Skôr zodpovedá  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2015_16062015.xlsx]PL4_skala'!$L$24:$L$28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2015_16062015.xlsx]PL4_skala'!$N$24:$N$28</c:f>
              <c:numCache>
                <c:formatCode>0</c:formatCode>
                <c:ptCount val="5"/>
                <c:pt idx="0">
                  <c:v>34.024622858640591</c:v>
                </c:pt>
                <c:pt idx="1">
                  <c:v>29.178808676039669</c:v>
                </c:pt>
                <c:pt idx="2">
                  <c:v>25.63346873827404</c:v>
                </c:pt>
                <c:pt idx="3">
                  <c:v>22.097081639406511</c:v>
                </c:pt>
                <c:pt idx="4">
                  <c:v>12.048734494469221</c:v>
                </c:pt>
              </c:numCache>
            </c:numRef>
          </c:val>
        </c:ser>
        <c:ser>
          <c:idx val="2"/>
          <c:order val="2"/>
          <c:tx>
            <c:strRef>
              <c:f>'[SK_Vyhodnoceni_Zoot - Fashion report - 2. vlna leto 2015_16062015.xlsx]PL4_skala'!$O$23</c:f>
              <c:strCache>
                <c:ptCount val="1"/>
                <c:pt idx="0">
                  <c:v>Skôr nezodpovedá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2015_16062015.xlsx]PL4_skala'!$L$24:$L$28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2015_16062015.xlsx]PL4_skala'!$O$24:$O$28</c:f>
              <c:numCache>
                <c:formatCode>0</c:formatCode>
                <c:ptCount val="5"/>
                <c:pt idx="0">
                  <c:v>21.677976914106001</c:v>
                </c:pt>
                <c:pt idx="1">
                  <c:v>38.775649695564447</c:v>
                </c:pt>
                <c:pt idx="2">
                  <c:v>31.5920085444953</c:v>
                </c:pt>
                <c:pt idx="3">
                  <c:v>40.30269008131885</c:v>
                </c:pt>
                <c:pt idx="4">
                  <c:v>30.298564480231381</c:v>
                </c:pt>
              </c:numCache>
            </c:numRef>
          </c:val>
        </c:ser>
        <c:ser>
          <c:idx val="9"/>
          <c:order val="3"/>
          <c:tx>
            <c:strRef>
              <c:f>'[SK_Vyhodnoceni_Zoot - Fashion report - 2. vlna leto 2015_16062015.xlsx]PL4_skala'!$P$23</c:f>
              <c:strCache>
                <c:ptCount val="1"/>
                <c:pt idx="0">
                  <c:v>Rozhodne nezodpovedá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2015_16062015.xlsx]PL4_skala'!$L$24:$L$28</c:f>
              <c:strCache>
                <c:ptCount val="5"/>
                <c:pt idx="0">
                  <c:v>Počas nákupu plaviek mám pocit, že moja postava nie je taká, akú by som chcel/a mať.</c:v>
                </c:pt>
                <c:pt idx="1">
                  <c:v>Nákup plaviek je menej príjemný, než nákup iného oblečenia.</c:v>
                </c:pt>
                <c:pt idx="2">
                  <c:v>Vzhľadom na moju postavu volím iný typ plaviek, než aký sa mi najviac páči</c:v>
                </c:pt>
                <c:pt idx="3">
                  <c:v>Plavky si skúšam dlhšie, než iné oblečenie.</c:v>
                </c:pt>
                <c:pt idx="4">
                  <c:v>Občas si kúpim plavky, ktoré mi nie celkom sedia, s cieľom do nich schudnúť.</c:v>
                </c:pt>
              </c:strCache>
            </c:strRef>
          </c:cat>
          <c:val>
            <c:numRef>
              <c:f>'[SK_Vyhodnoceni_Zoot - Fashion report - 2. vlna leto 2015_16062015.xlsx]PL4_skala'!$P$24:$P$28</c:f>
              <c:numCache>
                <c:formatCode>0</c:formatCode>
                <c:ptCount val="5"/>
                <c:pt idx="0">
                  <c:v>13.22990747068142</c:v>
                </c:pt>
                <c:pt idx="1">
                  <c:v>19.743875954576481</c:v>
                </c:pt>
                <c:pt idx="2">
                  <c:v>27.99213091782412</c:v>
                </c:pt>
                <c:pt idx="3">
                  <c:v>26.581645518535581</c:v>
                </c:pt>
                <c:pt idx="4">
                  <c:v>53.467179255201494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238272"/>
        <c:axId val="61268736"/>
      </c:barChart>
      <c:catAx>
        <c:axId val="61238272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one"/>
        <c:crossAx val="61268736"/>
        <c:crosses val="autoZero"/>
        <c:auto val="1"/>
        <c:lblAlgn val="ctr"/>
        <c:lblOffset val="100"/>
        <c:noMultiLvlLbl val="0"/>
      </c:catAx>
      <c:valAx>
        <c:axId val="612687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123827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2015_16062015.xlsx]PL4'!$C$29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2015_16062015.xlsx]PL4'!$D$29:$H$29</c:f>
              <c:numCache>
                <c:formatCode>0</c:formatCode>
                <c:ptCount val="5"/>
                <c:pt idx="0">
                  <c:v>16.108276586709501</c:v>
                </c:pt>
                <c:pt idx="1">
                  <c:v>17.969977304320722</c:v>
                </c:pt>
                <c:pt idx="2">
                  <c:v>27.2684520455675</c:v>
                </c:pt>
                <c:pt idx="3">
                  <c:v>33.78106558216264</c:v>
                </c:pt>
                <c:pt idx="4">
                  <c:v>51.857187646358121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334656"/>
        <c:axId val="61336192"/>
      </c:barChart>
      <c:catAx>
        <c:axId val="61334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336192"/>
        <c:crosses val="autoZero"/>
        <c:auto val="1"/>
        <c:lblAlgn val="ctr"/>
        <c:lblOffset val="100"/>
        <c:noMultiLvlLbl val="0"/>
      </c:catAx>
      <c:valAx>
        <c:axId val="6133619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3346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2015_16062015.xlsx]PL4'!$D$28:$H$28</c:f>
              <c:numCache>
                <c:formatCode>0</c:formatCode>
                <c:ptCount val="5"/>
                <c:pt idx="0">
                  <c:v>16.363855298055839</c:v>
                </c:pt>
                <c:pt idx="1">
                  <c:v>48.696482215543547</c:v>
                </c:pt>
                <c:pt idx="2">
                  <c:v>53.940989847707073</c:v>
                </c:pt>
                <c:pt idx="3">
                  <c:v>49.401084655404397</c:v>
                </c:pt>
                <c:pt idx="4">
                  <c:v>78.707278808401895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0955264"/>
        <c:axId val="60973440"/>
      </c:barChart>
      <c:catAx>
        <c:axId val="60955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0973440"/>
        <c:crosses val="autoZero"/>
        <c:auto val="1"/>
        <c:lblAlgn val="ctr"/>
        <c:lblOffset val="100"/>
        <c:noMultiLvlLbl val="0"/>
      </c:catAx>
      <c:valAx>
        <c:axId val="6097344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0955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2015_16062015.xlsx]PL4'!$D$27:$H$27</c:f>
              <c:numCache>
                <c:formatCode>0</c:formatCode>
                <c:ptCount val="5"/>
                <c:pt idx="0">
                  <c:v>16.23425626456708</c:v>
                </c:pt>
                <c:pt idx="1">
                  <c:v>33.115664400145477</c:v>
                </c:pt>
                <c:pt idx="2">
                  <c:v>40.415860537680508</c:v>
                </c:pt>
                <c:pt idx="3">
                  <c:v>41.480474349859072</c:v>
                </c:pt>
                <c:pt idx="4">
                  <c:v>65.092115615212606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010304"/>
        <c:axId val="61011840"/>
      </c:barChart>
      <c:catAx>
        <c:axId val="61010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011840"/>
        <c:crosses val="autoZero"/>
        <c:auto val="1"/>
        <c:lblAlgn val="ctr"/>
        <c:lblOffset val="100"/>
        <c:noMultiLvlLbl val="0"/>
      </c:catAx>
      <c:valAx>
        <c:axId val="6101184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010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'KU6'!$C$27:$AE$27</c:f>
              <c:numCache>
                <c:formatCode>0</c:formatCode>
                <c:ptCount val="29"/>
                <c:pt idx="0">
                  <c:v>6.040909784663806</c:v>
                </c:pt>
                <c:pt idx="1">
                  <c:v>7.0598075927384141</c:v>
                </c:pt>
                <c:pt idx="2">
                  <c:v>20.87370388818595</c:v>
                </c:pt>
                <c:pt idx="3">
                  <c:v>14.887497729165</c:v>
                </c:pt>
                <c:pt idx="4">
                  <c:v>13.961509821499421</c:v>
                </c:pt>
                <c:pt idx="5">
                  <c:v>17.45599683474795</c:v>
                </c:pt>
                <c:pt idx="6">
                  <c:v>24.168418043995121</c:v>
                </c:pt>
                <c:pt idx="7">
                  <c:v>35.294236652343443</c:v>
                </c:pt>
                <c:pt idx="8">
                  <c:v>22.940133174792329</c:v>
                </c:pt>
                <c:pt idx="9">
                  <c:v>23.937952619476238</c:v>
                </c:pt>
                <c:pt idx="10">
                  <c:v>38.282206714132357</c:v>
                </c:pt>
                <c:pt idx="11">
                  <c:v>35.332085628342092</c:v>
                </c:pt>
                <c:pt idx="12">
                  <c:v>49.841402503516129</c:v>
                </c:pt>
                <c:pt idx="13">
                  <c:v>35.413432321553117</c:v>
                </c:pt>
                <c:pt idx="14">
                  <c:v>40.494573018683027</c:v>
                </c:pt>
                <c:pt idx="15">
                  <c:v>42.445756071355</c:v>
                </c:pt>
                <c:pt idx="16">
                  <c:v>51.279595927357263</c:v>
                </c:pt>
                <c:pt idx="17">
                  <c:v>49.960371552261087</c:v>
                </c:pt>
                <c:pt idx="18">
                  <c:v>43.150852939660957</c:v>
                </c:pt>
                <c:pt idx="19">
                  <c:v>75.20948571037006</c:v>
                </c:pt>
                <c:pt idx="20">
                  <c:v>61.054001729667142</c:v>
                </c:pt>
                <c:pt idx="21">
                  <c:v>71.896741718937648</c:v>
                </c:pt>
                <c:pt idx="22">
                  <c:v>73.858608799036517</c:v>
                </c:pt>
                <c:pt idx="23">
                  <c:v>77.374713276201788</c:v>
                </c:pt>
                <c:pt idx="24">
                  <c:v>84.504593024971399</c:v>
                </c:pt>
                <c:pt idx="25">
                  <c:v>91.152569456353959</c:v>
                </c:pt>
                <c:pt idx="26">
                  <c:v>86.759049017719619</c:v>
                </c:pt>
                <c:pt idx="27">
                  <c:v>86.494475593665371</c:v>
                </c:pt>
                <c:pt idx="28">
                  <c:v>93.485971736697635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09305216"/>
        <c:axId val="123692160"/>
      </c:barChart>
      <c:catAx>
        <c:axId val="109305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23692160"/>
        <c:crosses val="autoZero"/>
        <c:auto val="1"/>
        <c:lblAlgn val="ctr"/>
        <c:lblOffset val="100"/>
        <c:noMultiLvlLbl val="0"/>
      </c:catAx>
      <c:valAx>
        <c:axId val="12369216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09305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2015_16062015.xlsx]PL4'!$D$26:$H$26</c:f>
              <c:numCache>
                <c:formatCode>0</c:formatCode>
                <c:ptCount val="5"/>
                <c:pt idx="0">
                  <c:v>15.296988665146809</c:v>
                </c:pt>
                <c:pt idx="1">
                  <c:v>20.067528292432051</c:v>
                </c:pt>
                <c:pt idx="2">
                  <c:v>25.100101465284361</c:v>
                </c:pt>
                <c:pt idx="3">
                  <c:v>34.641180719854837</c:v>
                </c:pt>
                <c:pt idx="4">
                  <c:v>50.712433865534798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093760"/>
        <c:axId val="61095296"/>
      </c:barChart>
      <c:catAx>
        <c:axId val="61093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095296"/>
        <c:crosses val="autoZero"/>
        <c:auto val="1"/>
        <c:lblAlgn val="ctr"/>
        <c:lblOffset val="100"/>
        <c:noMultiLvlLbl val="0"/>
      </c:catAx>
      <c:valAx>
        <c:axId val="6109529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093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2015_16062015.xlsx]PL4'!$D$25:$H$25</c:f>
              <c:numCache>
                <c:formatCode>0</c:formatCode>
                <c:ptCount val="5"/>
                <c:pt idx="0">
                  <c:v>22.537526374076091</c:v>
                </c:pt>
                <c:pt idx="1">
                  <c:v>46.578054065486953</c:v>
                </c:pt>
                <c:pt idx="2">
                  <c:v>56.000912558698253</c:v>
                </c:pt>
                <c:pt idx="3">
                  <c:v>47.140597644562099</c:v>
                </c:pt>
                <c:pt idx="4">
                  <c:v>75.4154662843534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152640"/>
        <c:axId val="61170816"/>
      </c:barChart>
      <c:catAx>
        <c:axId val="611526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170816"/>
        <c:crosses val="autoZero"/>
        <c:auto val="1"/>
        <c:lblAlgn val="ctr"/>
        <c:lblOffset val="100"/>
        <c:noMultiLvlLbl val="0"/>
      </c:catAx>
      <c:valAx>
        <c:axId val="6117081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1526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'[SK_Vyhodnoceni_Zoot - Fashion report - 2. vlna leto 2015_16062015.xlsx]PL4'!$C$24</c:f>
              <c:strCache>
                <c:ptCount val="1"/>
                <c:pt idx="0">
                  <c:v>Celkom SR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'[SK_Vyhodnoceni_Zoot - Fashion report - 2. vlna leto 2015_16062015.xlsx]PL4'!$D$23:$H$23</c:f>
              <c:strCache>
                <c:ptCount val="5"/>
                <c:pt idx="0">
                  <c:v>Občas si kúpim plavky, ktoré mi nie celkom sedia, s cieľom do nich schudnúť.</c:v>
                </c:pt>
                <c:pt idx="1">
                  <c:v>Plavky si skúšam dlhšie, než iné oblečenie.</c:v>
                </c:pt>
                <c:pt idx="2">
                  <c:v>Vzhľadom na moju postavu volím iný typ plaviek, než aký sa mi najviac páči</c:v>
                </c:pt>
                <c:pt idx="3">
                  <c:v>Nákup plaviek je menej príjemný, než nákup iného oblečenia.</c:v>
                </c:pt>
                <c:pt idx="4">
                  <c:v>Počas nákupu plaviek mám pocit, že moja postava nie je taká, akú by som chcel/a mať.</c:v>
                </c:pt>
              </c:strCache>
            </c:strRef>
          </c:cat>
          <c:val>
            <c:numRef>
              <c:f>'[SK_Vyhodnoceni_Zoot - Fashion report - 2. vlna leto 2015_16062015.xlsx]PL4'!$D$24:$H$24</c:f>
              <c:numCache>
                <c:formatCode>0</c:formatCode>
                <c:ptCount val="5"/>
                <c:pt idx="0">
                  <c:v>19.014324228401051</c:v>
                </c:pt>
                <c:pt idx="1">
                  <c:v>33.678191508122772</c:v>
                </c:pt>
                <c:pt idx="2">
                  <c:v>40.964763542700048</c:v>
                </c:pt>
                <c:pt idx="3">
                  <c:v>41.058456469534903</c:v>
                </c:pt>
                <c:pt idx="4">
                  <c:v>63.395119133156498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191296"/>
        <c:axId val="61192832"/>
      </c:barChart>
      <c:catAx>
        <c:axId val="611912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61192832"/>
        <c:crosses val="autoZero"/>
        <c:auto val="1"/>
        <c:lblAlgn val="ctr"/>
        <c:lblOffset val="100"/>
        <c:noMultiLvlLbl val="0"/>
      </c:catAx>
      <c:valAx>
        <c:axId val="6119283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191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'PL5'!$C$29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'PL5'!$D$29:$F$29</c:f>
              <c:numCache>
                <c:formatCode>0</c:formatCode>
                <c:ptCount val="3"/>
                <c:pt idx="1">
                  <c:v>20.956160700493431</c:v>
                </c:pt>
                <c:pt idx="2">
                  <c:v>18.145860535031279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635584"/>
        <c:axId val="61661952"/>
      </c:barChart>
      <c:catAx>
        <c:axId val="61635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661952"/>
        <c:crosses val="autoZero"/>
        <c:auto val="1"/>
        <c:lblAlgn val="ctr"/>
        <c:lblOffset val="100"/>
        <c:noMultiLvlLbl val="0"/>
      </c:catAx>
      <c:valAx>
        <c:axId val="6166195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6355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'PL5'!$D$28:$F$28</c:f>
              <c:numCache>
                <c:formatCode>0</c:formatCode>
                <c:ptCount val="3"/>
                <c:pt idx="0">
                  <c:v>28.87578193248935</c:v>
                </c:pt>
                <c:pt idx="1">
                  <c:v>34.431508687906238</c:v>
                </c:pt>
                <c:pt idx="2">
                  <c:v>33.678779760537701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367040"/>
        <c:axId val="61368576"/>
      </c:barChart>
      <c:catAx>
        <c:axId val="61367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368576"/>
        <c:crosses val="autoZero"/>
        <c:auto val="1"/>
        <c:lblAlgn val="ctr"/>
        <c:lblOffset val="100"/>
        <c:noMultiLvlLbl val="0"/>
      </c:catAx>
      <c:valAx>
        <c:axId val="6136857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367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'PL5'!$D$27:$F$27</c:f>
              <c:numCache>
                <c:formatCode>0</c:formatCode>
                <c:ptCount val="3"/>
                <c:pt idx="1">
                  <c:v>27.874485321475731</c:v>
                </c:pt>
                <c:pt idx="2">
                  <c:v>26.120554592203629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397248"/>
        <c:axId val="61407232"/>
      </c:barChart>
      <c:catAx>
        <c:axId val="6139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407232"/>
        <c:crosses val="autoZero"/>
        <c:auto val="1"/>
        <c:lblAlgn val="ctr"/>
        <c:lblOffset val="100"/>
        <c:noMultiLvlLbl val="0"/>
      </c:catAx>
      <c:valAx>
        <c:axId val="6140723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3972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'PL5'!$D$26:$F$26</c:f>
              <c:numCache>
                <c:formatCode>0</c:formatCode>
                <c:ptCount val="3"/>
                <c:pt idx="1">
                  <c:v>19.815881593864599</c:v>
                </c:pt>
                <c:pt idx="2">
                  <c:v>19.722867031070511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435904"/>
        <c:axId val="61437440"/>
      </c:barChart>
      <c:catAx>
        <c:axId val="61435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437440"/>
        <c:crosses val="autoZero"/>
        <c:auto val="1"/>
        <c:lblAlgn val="ctr"/>
        <c:lblOffset val="100"/>
        <c:noMultiLvlLbl val="0"/>
      </c:catAx>
      <c:valAx>
        <c:axId val="6143744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4359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'PL5'!$D$25:$F$25</c:f>
              <c:numCache>
                <c:formatCode>0</c:formatCode>
                <c:ptCount val="3"/>
                <c:pt idx="0">
                  <c:v>27.61383177587107</c:v>
                </c:pt>
                <c:pt idx="1">
                  <c:v>23.52306940764343</c:v>
                </c:pt>
                <c:pt idx="2">
                  <c:v>39.779345899535109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470208"/>
        <c:axId val="61471744"/>
      </c:barChart>
      <c:catAx>
        <c:axId val="6147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471744"/>
        <c:crosses val="autoZero"/>
        <c:auto val="1"/>
        <c:lblAlgn val="ctr"/>
        <c:lblOffset val="100"/>
        <c:noMultiLvlLbl val="0"/>
      </c:catAx>
      <c:valAx>
        <c:axId val="6147174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470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'PL5'!$C$24</c:f>
              <c:strCache>
                <c:ptCount val="1"/>
                <c:pt idx="0">
                  <c:v>Celkem ČR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'PL5'!$D$23:$F$23</c:f>
              <c:strCache>
                <c:ptCount val="3"/>
                <c:pt idx="0">
                  <c:v>Na pláž / k bazénu chodím s makeupem
[hodnotí pouze ženy]</c:v>
                </c:pt>
                <c:pt idx="1">
                  <c:v>Na opalování používám jiné plavky než na koupání nebo plavání</c:v>
                </c:pt>
                <c:pt idx="2">
                  <c:v>K plavkám nosím i doplňky (šátky, klenoty nebo bižuterii apod.)</c:v>
                </c:pt>
              </c:strCache>
            </c:strRef>
          </c:cat>
          <c:val>
            <c:numRef>
              <c:f>'PL5'!$D$24:$F$24</c:f>
              <c:numCache>
                <c:formatCode>0</c:formatCode>
                <c:ptCount val="3"/>
                <c:pt idx="1">
                  <c:v>21.643225992297669</c:v>
                </c:pt>
                <c:pt idx="2">
                  <c:v>29.60909242714008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492224"/>
        <c:axId val="61494016"/>
      </c:barChart>
      <c:catAx>
        <c:axId val="61492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1050" b="0"/>
            </a:pPr>
            <a:endParaRPr lang="cs-CZ"/>
          </a:p>
        </c:txPr>
        <c:crossAx val="61494016"/>
        <c:crosses val="autoZero"/>
        <c:auto val="1"/>
        <c:lblAlgn val="ctr"/>
        <c:lblOffset val="100"/>
        <c:noMultiLvlLbl val="0"/>
      </c:catAx>
      <c:valAx>
        <c:axId val="6149401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4922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8988542191601E-2"/>
          <c:w val="0.62092747544938098"/>
          <c:h val="0.810775891306275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'PL6'!$C$20</c:f>
              <c:strCache>
                <c:ptCount val="1"/>
                <c:pt idx="0">
                  <c:v>5+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'PL6'!$C$21:$C$26</c:f>
              <c:numCache>
                <c:formatCode>0</c:formatCode>
                <c:ptCount val="6"/>
                <c:pt idx="0">
                  <c:v>24.886290115165181</c:v>
                </c:pt>
                <c:pt idx="1">
                  <c:v>14.92487174932273</c:v>
                </c:pt>
                <c:pt idx="2">
                  <c:v>35.396596711469051</c:v>
                </c:pt>
                <c:pt idx="3">
                  <c:v>31.960371191140261</c:v>
                </c:pt>
                <c:pt idx="4">
                  <c:v>23.880656053891251</c:v>
                </c:pt>
                <c:pt idx="5">
                  <c:v>39.814441416596239</c:v>
                </c:pt>
              </c:numCache>
            </c:numRef>
          </c:val>
        </c:ser>
        <c:ser>
          <c:idx val="1"/>
          <c:order val="1"/>
          <c:tx>
            <c:strRef>
              <c:f>'PL6'!$D$20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'PL6'!$D$21:$D$26</c:f>
              <c:numCache>
                <c:formatCode>0</c:formatCode>
                <c:ptCount val="6"/>
                <c:pt idx="0">
                  <c:v>10.687476866150689</c:v>
                </c:pt>
                <c:pt idx="1">
                  <c:v>10.434263784923219</c:v>
                </c:pt>
                <c:pt idx="2">
                  <c:v>10.954642346020639</c:v>
                </c:pt>
                <c:pt idx="3">
                  <c:v>8.1373141980317563</c:v>
                </c:pt>
                <c:pt idx="4">
                  <c:v>9.5245981041796188</c:v>
                </c:pt>
                <c:pt idx="5">
                  <c:v>6.788773434348367</c:v>
                </c:pt>
              </c:numCache>
            </c:numRef>
          </c:val>
        </c:ser>
        <c:ser>
          <c:idx val="2"/>
          <c:order val="2"/>
          <c:tx>
            <c:strRef>
              <c:f>'PL6'!$E$20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'PL6'!$E$21:$E$26</c:f>
              <c:numCache>
                <c:formatCode>0</c:formatCode>
                <c:ptCount val="6"/>
                <c:pt idx="0">
                  <c:v>26.687116548359711</c:v>
                </c:pt>
                <c:pt idx="1">
                  <c:v>26.63752168732367</c:v>
                </c:pt>
                <c:pt idx="2">
                  <c:v>26.73944415633142</c:v>
                </c:pt>
                <c:pt idx="3">
                  <c:v>29.647539935067581</c:v>
                </c:pt>
                <c:pt idx="4">
                  <c:v>32.964541669001846</c:v>
                </c:pt>
                <c:pt idx="5">
                  <c:v>26.423173219937421</c:v>
                </c:pt>
              </c:numCache>
            </c:numRef>
          </c:val>
        </c:ser>
        <c:ser>
          <c:idx val="3"/>
          <c:order val="3"/>
          <c:tx>
            <c:strRef>
              <c:f>'PL6'!$F$20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'PL6'!$F$21:$F$26</c:f>
              <c:numCache>
                <c:formatCode>0</c:formatCode>
                <c:ptCount val="6"/>
                <c:pt idx="0">
                  <c:v>22.184450449171141</c:v>
                </c:pt>
                <c:pt idx="1">
                  <c:v>31.45711071592067</c:v>
                </c:pt>
                <c:pt idx="2">
                  <c:v>12.40085349664421</c:v>
                </c:pt>
                <c:pt idx="3">
                  <c:v>20.915929835602689</c:v>
                </c:pt>
                <c:pt idx="4">
                  <c:v>25.16484977473382</c:v>
                </c:pt>
                <c:pt idx="5">
                  <c:v>16.785670907236739</c:v>
                </c:pt>
              </c:numCache>
            </c:numRef>
          </c:val>
        </c:ser>
        <c:ser>
          <c:idx val="4"/>
          <c:order val="4"/>
          <c:tx>
            <c:strRef>
              <c:f>'PL6'!$G$20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'PL6'!$G$21:$G$26</c:f>
              <c:numCache>
                <c:formatCode>0</c:formatCode>
                <c:ptCount val="6"/>
                <c:pt idx="0">
                  <c:v>15.36330581861526</c:v>
                </c:pt>
                <c:pt idx="1">
                  <c:v>16.173505215850849</c:v>
                </c:pt>
                <c:pt idx="2">
                  <c:v>14.508463289534699</c:v>
                </c:pt>
                <c:pt idx="3">
                  <c:v>9.0303917236525937</c:v>
                </c:pt>
                <c:pt idx="4">
                  <c:v>8.4653543981934405</c:v>
                </c:pt>
                <c:pt idx="5">
                  <c:v>9.5796490624046804</c:v>
                </c:pt>
              </c:numCache>
            </c:numRef>
          </c:val>
        </c:ser>
        <c:ser>
          <c:idx val="5"/>
          <c:order val="5"/>
          <c:tx>
            <c:strRef>
              <c:f>'PL6'!$H$20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'PL6'!$B$21:$B$26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SR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'PL6'!$H$21:$H$26</c:f>
              <c:numCache>
                <c:formatCode>0</c:formatCode>
                <c:ptCount val="6"/>
                <c:pt idx="0">
                  <c:v>0.191360202537986</c:v>
                </c:pt>
                <c:pt idx="1">
                  <c:v>0.37272684665887001</c:v>
                </c:pt>
                <c:pt idx="2">
                  <c:v>0</c:v>
                </c:pt>
                <c:pt idx="3">
                  <c:v>0.30845311650506901</c:v>
                </c:pt>
                <c:pt idx="4">
                  <c:v>0</c:v>
                </c:pt>
                <c:pt idx="5">
                  <c:v>0.60829195947651205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933824"/>
        <c:axId val="61943808"/>
      </c:barChart>
      <c:catAx>
        <c:axId val="6193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1943808"/>
        <c:crosses val="autoZero"/>
        <c:auto val="1"/>
        <c:lblAlgn val="ctr"/>
        <c:lblOffset val="100"/>
        <c:noMultiLvlLbl val="0"/>
      </c:catAx>
      <c:valAx>
        <c:axId val="619438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193382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6.0631587718201901E-2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'KU6'!$C$26:$AE$26</c:f>
              <c:numCache>
                <c:formatCode>0</c:formatCode>
                <c:ptCount val="29"/>
                <c:pt idx="0">
                  <c:v>9.2129929788606706</c:v>
                </c:pt>
                <c:pt idx="1">
                  <c:v>7.0689041447527288</c:v>
                </c:pt>
                <c:pt idx="2">
                  <c:v>7.2308306578705208</c:v>
                </c:pt>
                <c:pt idx="3">
                  <c:v>13.81365997629843</c:v>
                </c:pt>
                <c:pt idx="4">
                  <c:v>14.793578573494891</c:v>
                </c:pt>
                <c:pt idx="5">
                  <c:v>6.4867304402055526</c:v>
                </c:pt>
                <c:pt idx="6">
                  <c:v>21.51832703689556</c:v>
                </c:pt>
                <c:pt idx="7">
                  <c:v>24.10017549994285</c:v>
                </c:pt>
                <c:pt idx="8">
                  <c:v>31.912139097922989</c:v>
                </c:pt>
                <c:pt idx="9">
                  <c:v>30.872482548933061</c:v>
                </c:pt>
                <c:pt idx="10">
                  <c:v>30.998509460446481</c:v>
                </c:pt>
                <c:pt idx="11">
                  <c:v>3.105738381998528</c:v>
                </c:pt>
                <c:pt idx="12">
                  <c:v>38.091654222818462</c:v>
                </c:pt>
                <c:pt idx="13">
                  <c:v>26.205408476986829</c:v>
                </c:pt>
                <c:pt idx="14">
                  <c:v>35.558523224586821</c:v>
                </c:pt>
                <c:pt idx="15">
                  <c:v>25.165290603172419</c:v>
                </c:pt>
                <c:pt idx="16">
                  <c:v>33.273733182126513</c:v>
                </c:pt>
                <c:pt idx="17">
                  <c:v>39.980673921045799</c:v>
                </c:pt>
                <c:pt idx="18">
                  <c:v>26.568412647257809</c:v>
                </c:pt>
                <c:pt idx="19">
                  <c:v>57.479289728430309</c:v>
                </c:pt>
                <c:pt idx="20">
                  <c:v>51.311658682767359</c:v>
                </c:pt>
                <c:pt idx="21">
                  <c:v>71.328731191544492</c:v>
                </c:pt>
                <c:pt idx="22">
                  <c:v>65.879280484482479</c:v>
                </c:pt>
                <c:pt idx="23">
                  <c:v>67.976449230008186</c:v>
                </c:pt>
                <c:pt idx="24">
                  <c:v>72.565634415643686</c:v>
                </c:pt>
                <c:pt idx="25">
                  <c:v>77.415517095437295</c:v>
                </c:pt>
                <c:pt idx="26">
                  <c:v>80.870685172699552</c:v>
                </c:pt>
                <c:pt idx="27">
                  <c:v>84.390522005631311</c:v>
                </c:pt>
                <c:pt idx="28">
                  <c:v>92.951859835188216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3716736"/>
        <c:axId val="123718272"/>
      </c:barChart>
      <c:catAx>
        <c:axId val="123716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23718272"/>
        <c:crosses val="autoZero"/>
        <c:auto val="1"/>
        <c:lblAlgn val="ctr"/>
        <c:lblOffset val="100"/>
        <c:noMultiLvlLbl val="0"/>
      </c:catAx>
      <c:valAx>
        <c:axId val="12371827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3716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PL6_del!$C$20</c:f>
              <c:strCache>
                <c:ptCount val="1"/>
                <c:pt idx="0">
                  <c:v>5+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PL6_del!$C$21:$C$26</c:f>
              <c:numCache>
                <c:formatCode>0</c:formatCode>
                <c:ptCount val="6"/>
                <c:pt idx="0">
                  <c:v>24.886290115165181</c:v>
                </c:pt>
                <c:pt idx="1">
                  <c:v>21.518422954631109</c:v>
                </c:pt>
                <c:pt idx="2">
                  <c:v>23.058029885413902</c:v>
                </c:pt>
                <c:pt idx="3">
                  <c:v>31.960371191140261</c:v>
                </c:pt>
                <c:pt idx="4">
                  <c:v>28.90044802521496</c:v>
                </c:pt>
                <c:pt idx="5">
                  <c:v>25.533615895843731</c:v>
                </c:pt>
              </c:numCache>
            </c:numRef>
          </c:val>
        </c:ser>
        <c:ser>
          <c:idx val="1"/>
          <c:order val="1"/>
          <c:tx>
            <c:strRef>
              <c:f>PL6_del!$D$20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PL6_del!$D$21:$D$26</c:f>
              <c:numCache>
                <c:formatCode>0</c:formatCode>
                <c:ptCount val="6"/>
                <c:pt idx="0">
                  <c:v>10.687476866150689</c:v>
                </c:pt>
                <c:pt idx="1">
                  <c:v>10.647471614671501</c:v>
                </c:pt>
                <c:pt idx="2">
                  <c:v>10.810316349153419</c:v>
                </c:pt>
                <c:pt idx="3">
                  <c:v>8.1373141980317563</c:v>
                </c:pt>
                <c:pt idx="4">
                  <c:v>8.4289629646063524</c:v>
                </c:pt>
                <c:pt idx="5">
                  <c:v>9.1095498104225552</c:v>
                </c:pt>
              </c:numCache>
            </c:numRef>
          </c:val>
        </c:ser>
        <c:ser>
          <c:idx val="2"/>
          <c:order val="2"/>
          <c:tx>
            <c:strRef>
              <c:f>PL6_del!$E$20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PL6_del!$E$21:$E$26</c:f>
              <c:numCache>
                <c:formatCode>0</c:formatCode>
                <c:ptCount val="6"/>
                <c:pt idx="0">
                  <c:v>26.687116548359711</c:v>
                </c:pt>
                <c:pt idx="1">
                  <c:v>29.658418340426241</c:v>
                </c:pt>
                <c:pt idx="2">
                  <c:v>25.772952288132021</c:v>
                </c:pt>
                <c:pt idx="3">
                  <c:v>29.647539935067581</c:v>
                </c:pt>
                <c:pt idx="4">
                  <c:v>37.024369570528982</c:v>
                </c:pt>
                <c:pt idx="5">
                  <c:v>26.424320224025632</c:v>
                </c:pt>
              </c:numCache>
            </c:numRef>
          </c:val>
        </c:ser>
        <c:ser>
          <c:idx val="3"/>
          <c:order val="3"/>
          <c:tx>
            <c:strRef>
              <c:f>PL6_del!$F$20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8B8278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PL6_del!$F$21:$F$26</c:f>
              <c:numCache>
                <c:formatCode>0</c:formatCode>
                <c:ptCount val="6"/>
                <c:pt idx="0">
                  <c:v>22.184450449171141</c:v>
                </c:pt>
                <c:pt idx="1">
                  <c:v>22.66955896983778</c:v>
                </c:pt>
                <c:pt idx="2">
                  <c:v>21.144674817343869</c:v>
                </c:pt>
                <c:pt idx="3">
                  <c:v>20.915929835602689</c:v>
                </c:pt>
                <c:pt idx="4">
                  <c:v>22.70219901852667</c:v>
                </c:pt>
                <c:pt idx="5">
                  <c:v>22.094397329574839</c:v>
                </c:pt>
              </c:numCache>
            </c:numRef>
          </c:val>
        </c:ser>
        <c:ser>
          <c:idx val="4"/>
          <c:order val="4"/>
          <c:tx>
            <c:strRef>
              <c:f>PL6_del!$G$20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7391AD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PL6_del!$G$21:$G$26</c:f>
              <c:numCache>
                <c:formatCode>0</c:formatCode>
                <c:ptCount val="6"/>
                <c:pt idx="0">
                  <c:v>15.36330581861526</c:v>
                </c:pt>
                <c:pt idx="1">
                  <c:v>15.021159993298131</c:v>
                </c:pt>
                <c:pt idx="2">
                  <c:v>19.214026659956811</c:v>
                </c:pt>
                <c:pt idx="3">
                  <c:v>9.0303917236525937</c:v>
                </c:pt>
                <c:pt idx="4">
                  <c:v>2.9440204211230232</c:v>
                </c:pt>
                <c:pt idx="5">
                  <c:v>16.83811674013322</c:v>
                </c:pt>
              </c:numCache>
            </c:numRef>
          </c:val>
        </c:ser>
        <c:ser>
          <c:idx val="5"/>
          <c:order val="5"/>
          <c:tx>
            <c:strRef>
              <c:f>PL6_del!$H$20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General" sourceLinked="0"/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&quot;" sourceLinked="0"/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PL6_del!$B$21:$B$26</c:f>
              <c:strCache>
                <c:ptCount val="6"/>
                <c:pt idx="0">
                  <c:v>Celkom SR</c:v>
                </c:pt>
                <c:pt idx="1">
                  <c:v>Dovolenka 7 a menej dní</c:v>
                </c:pt>
                <c:pt idx="2">
                  <c:v>Dovolenka 8 a viac dní</c:v>
                </c:pt>
                <c:pt idx="3">
                  <c:v>Celkom ČR</c:v>
                </c:pt>
                <c:pt idx="4">
                  <c:v>Dovolená 7 a méně dní</c:v>
                </c:pt>
                <c:pt idx="5">
                  <c:v>Dovolená 8 a více dní</c:v>
                </c:pt>
              </c:strCache>
            </c:strRef>
          </c:cat>
          <c:val>
            <c:numRef>
              <c:f>PL6_del!$H$21:$H$26</c:f>
              <c:numCache>
                <c:formatCode>General</c:formatCode>
                <c:ptCount val="6"/>
                <c:pt idx="0">
                  <c:v>0.191360202537986</c:v>
                </c:pt>
                <c:pt idx="1">
                  <c:v>0.48496812713522403</c:v>
                </c:pt>
                <c:pt idx="2" formatCode="0">
                  <c:v>0</c:v>
                </c:pt>
                <c:pt idx="3">
                  <c:v>0.30845311650506901</c:v>
                </c:pt>
                <c:pt idx="4" formatCode="0">
                  <c:v>0</c:v>
                </c:pt>
                <c:pt idx="5" formatCode="0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697024"/>
        <c:axId val="61719296"/>
      </c:barChart>
      <c:catAx>
        <c:axId val="6169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1719296"/>
        <c:crosses val="autoZero"/>
        <c:auto val="1"/>
        <c:lblAlgn val="ctr"/>
        <c:lblOffset val="100"/>
        <c:noMultiLvlLbl val="0"/>
      </c:catAx>
      <c:valAx>
        <c:axId val="617192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169702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0936018414364801"/>
          <c:y val="7.7325472366250203E-2"/>
          <c:w val="4.34358205224347E-2"/>
          <c:h val="0.8309720839576020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'LS1'!$B$17</c:f>
              <c:strCache>
                <c:ptCount val="1"/>
                <c:pt idx="0">
                  <c:v>Muži SR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'LS1'!$C$15:$L$15</c:f>
              <c:strCache>
                <c:ptCount val="10"/>
                <c:pt idx="0">
                  <c:v>Nic z uvedeného</c:v>
                </c:pt>
                <c:pt idx="1">
                  <c:v>Ponožky v sandálech</c:v>
                </c:pt>
                <c:pt idx="2">
                  <c:v>Košile s květinovým vzorem, „havajská“ košile</c:v>
                </c:pt>
                <c:pt idx="3">
                  <c:v>Klobouk</c:v>
                </c:pt>
                <c:pt idx="4">
                  <c:v>Džínové šortky</c:v>
                </c:pt>
                <c:pt idx="5">
                  <c:v>Tílko bez trička</c:v>
                </c:pt>
                <c:pt idx="6">
                  <c:v>Čepici, kšiltovku</c:v>
                </c:pt>
                <c:pt idx="7">
                  <c:v>Košile s krátkým rukávem</c:v>
                </c:pt>
                <c:pt idx="8">
                  <c:v>Žabky nebo pantofle</c:v>
                </c:pt>
                <c:pt idx="9">
                  <c:v>Plátěné šortky</c:v>
                </c:pt>
              </c:strCache>
            </c:strRef>
          </c:cat>
          <c:val>
            <c:numRef>
              <c:f>'LS1'!$C$17:$L$17</c:f>
              <c:numCache>
                <c:formatCode>0</c:formatCode>
                <c:ptCount val="10"/>
                <c:pt idx="0">
                  <c:v>4.4296354883641778</c:v>
                </c:pt>
                <c:pt idx="1">
                  <c:v>7.7337794246979579</c:v>
                </c:pt>
                <c:pt idx="2">
                  <c:v>16.225233542068029</c:v>
                </c:pt>
                <c:pt idx="3">
                  <c:v>18.118486489769619</c:v>
                </c:pt>
                <c:pt idx="4">
                  <c:v>35.627425229730399</c:v>
                </c:pt>
                <c:pt idx="5">
                  <c:v>32.101439656302439</c:v>
                </c:pt>
                <c:pt idx="6">
                  <c:v>32.1092086008493</c:v>
                </c:pt>
                <c:pt idx="7">
                  <c:v>58.069409549707203</c:v>
                </c:pt>
                <c:pt idx="8">
                  <c:v>57.354480753537288</c:v>
                </c:pt>
                <c:pt idx="9">
                  <c:v>55.485468423455053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849984"/>
        <c:axId val="61851520"/>
      </c:barChart>
      <c:catAx>
        <c:axId val="61849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1851520"/>
        <c:crosses val="autoZero"/>
        <c:auto val="1"/>
        <c:lblAlgn val="ctr"/>
        <c:lblOffset val="100"/>
        <c:noMultiLvlLbl val="0"/>
      </c:catAx>
      <c:valAx>
        <c:axId val="6185152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849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'LS1'!$B$16</c:f>
              <c:strCache>
                <c:ptCount val="1"/>
                <c:pt idx="0">
                  <c:v>Muži ČR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'LS1'!$C$15:$L$15</c:f>
              <c:strCache>
                <c:ptCount val="10"/>
                <c:pt idx="0">
                  <c:v>Nic z uvedeného</c:v>
                </c:pt>
                <c:pt idx="1">
                  <c:v>Ponožky v sandálech</c:v>
                </c:pt>
                <c:pt idx="2">
                  <c:v>Košile s květinovým vzorem, „havajská“ košile</c:v>
                </c:pt>
                <c:pt idx="3">
                  <c:v>Klobouk</c:v>
                </c:pt>
                <c:pt idx="4">
                  <c:v>Džínové šortky</c:v>
                </c:pt>
                <c:pt idx="5">
                  <c:v>Tílko bez trička</c:v>
                </c:pt>
                <c:pt idx="6">
                  <c:v>Čepici, kšiltovku</c:v>
                </c:pt>
                <c:pt idx="7">
                  <c:v>Košile s krátkým rukávem</c:v>
                </c:pt>
                <c:pt idx="8">
                  <c:v>Žabky nebo pantofle</c:v>
                </c:pt>
                <c:pt idx="9">
                  <c:v>Plátěné šortky</c:v>
                </c:pt>
              </c:strCache>
            </c:strRef>
          </c:cat>
          <c:val>
            <c:numRef>
              <c:f>'LS1'!$C$16:$L$16</c:f>
              <c:numCache>
                <c:formatCode>0</c:formatCode>
                <c:ptCount val="10"/>
                <c:pt idx="0">
                  <c:v>2.5551090258481368</c:v>
                </c:pt>
                <c:pt idx="1">
                  <c:v>8.6454597285549468</c:v>
                </c:pt>
                <c:pt idx="2">
                  <c:v>11.823654437643849</c:v>
                </c:pt>
                <c:pt idx="3">
                  <c:v>13.656428530107069</c:v>
                </c:pt>
                <c:pt idx="4">
                  <c:v>23.627943990856998</c:v>
                </c:pt>
                <c:pt idx="5">
                  <c:v>37.716538977492327</c:v>
                </c:pt>
                <c:pt idx="6">
                  <c:v>48.470932696263738</c:v>
                </c:pt>
                <c:pt idx="7">
                  <c:v>49.472093758388603</c:v>
                </c:pt>
                <c:pt idx="8">
                  <c:v>59.074458601945032</c:v>
                </c:pt>
                <c:pt idx="9">
                  <c:v>72.263877401594485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1859712"/>
        <c:axId val="61861248"/>
      </c:barChart>
      <c:catAx>
        <c:axId val="61859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61861248"/>
        <c:crosses val="autoZero"/>
        <c:auto val="1"/>
        <c:lblAlgn val="ctr"/>
        <c:lblOffset val="100"/>
        <c:noMultiLvlLbl val="0"/>
      </c:catAx>
      <c:valAx>
        <c:axId val="6186124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1859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29442899183056698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'LS2'!$C$25</c:f>
              <c:strCache>
                <c:ptCount val="1"/>
                <c:pt idx="0">
                  <c:v>Rozhodne zodpovedá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'LS2'!$B$26:$B$31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'LS2'!$C$26:$C$31</c:f>
              <c:numCache>
                <c:formatCode>0</c:formatCode>
                <c:ptCount val="6"/>
                <c:pt idx="0">
                  <c:v>26.427629279608421</c:v>
                </c:pt>
                <c:pt idx="1">
                  <c:v>14.670473713690111</c:v>
                </c:pt>
                <c:pt idx="2">
                  <c:v>10.71675872237171</c:v>
                </c:pt>
                <c:pt idx="3">
                  <c:v>11.899304028877159</c:v>
                </c:pt>
                <c:pt idx="4">
                  <c:v>4.3958657021447554</c:v>
                </c:pt>
                <c:pt idx="5">
                  <c:v>3.5415583046749051</c:v>
                </c:pt>
              </c:numCache>
            </c:numRef>
          </c:val>
        </c:ser>
        <c:ser>
          <c:idx val="1"/>
          <c:order val="1"/>
          <c:tx>
            <c:strRef>
              <c:f>'LS2'!$D$25</c:f>
              <c:strCache>
                <c:ptCount val="1"/>
                <c:pt idx="0">
                  <c:v>Skôr zodpovedá  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'LS2'!$B$26:$B$31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'LS2'!$D$26:$D$31</c:f>
              <c:numCache>
                <c:formatCode>0</c:formatCode>
                <c:ptCount val="6"/>
                <c:pt idx="0">
                  <c:v>49.109784678836377</c:v>
                </c:pt>
                <c:pt idx="1">
                  <c:v>48.135021934553272</c:v>
                </c:pt>
                <c:pt idx="2">
                  <c:v>37.42523162610005</c:v>
                </c:pt>
                <c:pt idx="3">
                  <c:v>35.211263592614984</c:v>
                </c:pt>
                <c:pt idx="4">
                  <c:v>15.603786568905759</c:v>
                </c:pt>
                <c:pt idx="5">
                  <c:v>15.86528758515367</c:v>
                </c:pt>
              </c:numCache>
            </c:numRef>
          </c:val>
        </c:ser>
        <c:ser>
          <c:idx val="2"/>
          <c:order val="2"/>
          <c:tx>
            <c:strRef>
              <c:f>'LS2'!$E$25</c:f>
              <c:strCache>
                <c:ptCount val="1"/>
                <c:pt idx="0">
                  <c:v>Skôr nezodpovedá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'LS2'!$B$26:$B$31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'LS2'!$E$26:$E$31</c:f>
              <c:numCache>
                <c:formatCode>0</c:formatCode>
                <c:ptCount val="6"/>
                <c:pt idx="0">
                  <c:v>19.177698729091109</c:v>
                </c:pt>
                <c:pt idx="1">
                  <c:v>26.65864959282468</c:v>
                </c:pt>
                <c:pt idx="2">
                  <c:v>37.10302396512764</c:v>
                </c:pt>
                <c:pt idx="3">
                  <c:v>39.929243637059827</c:v>
                </c:pt>
                <c:pt idx="4">
                  <c:v>45.912019975806317</c:v>
                </c:pt>
                <c:pt idx="5">
                  <c:v>56.532805943838518</c:v>
                </c:pt>
              </c:numCache>
            </c:numRef>
          </c:val>
        </c:ser>
        <c:ser>
          <c:idx val="9"/>
          <c:order val="3"/>
          <c:tx>
            <c:strRef>
              <c:f>'LS2'!$F$25</c:f>
              <c:strCache>
                <c:ptCount val="1"/>
                <c:pt idx="0">
                  <c:v>Rozhodne nezodpovedá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'LS2'!$B$26:$B$31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'LS2'!$F$26:$F$31</c:f>
              <c:numCache>
                <c:formatCode>0</c:formatCode>
                <c:ptCount val="6"/>
                <c:pt idx="0">
                  <c:v>5.2848873124640727</c:v>
                </c:pt>
                <c:pt idx="1">
                  <c:v>10.535854758931951</c:v>
                </c:pt>
                <c:pt idx="2">
                  <c:v>14.754985686400619</c:v>
                </c:pt>
                <c:pt idx="3">
                  <c:v>12.960188741448009</c:v>
                </c:pt>
                <c:pt idx="4">
                  <c:v>34.088327753143098</c:v>
                </c:pt>
                <c:pt idx="5">
                  <c:v>24.060348166332911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098816"/>
        <c:axId val="62121088"/>
      </c:barChart>
      <c:catAx>
        <c:axId val="62098816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extTo"/>
        <c:crossAx val="62121088"/>
        <c:crosses val="autoZero"/>
        <c:auto val="1"/>
        <c:lblAlgn val="ctr"/>
        <c:lblOffset val="100"/>
        <c:noMultiLvlLbl val="0"/>
      </c:catAx>
      <c:valAx>
        <c:axId val="621210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209881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6709189291239501"/>
          <c:y val="0.93124819116040802"/>
          <c:w val="0.756428969106134"/>
          <c:h val="5.1682635229519901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30741598574147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'LS2'!$M$25</c:f>
              <c:strCache>
                <c:ptCount val="1"/>
                <c:pt idx="0">
                  <c:v>Rozhodne zodpovedá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'LS2'!$L$26:$L$31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'LS2'!$M$26:$M$31</c:f>
              <c:numCache>
                <c:formatCode>0</c:formatCode>
                <c:ptCount val="6"/>
                <c:pt idx="0">
                  <c:v>20.494592889909629</c:v>
                </c:pt>
                <c:pt idx="1">
                  <c:v>11.417996785725901</c:v>
                </c:pt>
                <c:pt idx="2">
                  <c:v>7.8427601640362354</c:v>
                </c:pt>
                <c:pt idx="3">
                  <c:v>8.8240365294791552</c:v>
                </c:pt>
                <c:pt idx="4">
                  <c:v>3.3867178722561349</c:v>
                </c:pt>
                <c:pt idx="5">
                  <c:v>3.7446315119137039</c:v>
                </c:pt>
              </c:numCache>
            </c:numRef>
          </c:val>
        </c:ser>
        <c:ser>
          <c:idx val="1"/>
          <c:order val="1"/>
          <c:tx>
            <c:strRef>
              <c:f>'LS2'!$N$25</c:f>
              <c:strCache>
                <c:ptCount val="1"/>
                <c:pt idx="0">
                  <c:v>Skôr zodpovedá  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'LS2'!$L$26:$L$31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'LS2'!$N$26:$N$31</c:f>
              <c:numCache>
                <c:formatCode>0</c:formatCode>
                <c:ptCount val="6"/>
                <c:pt idx="0">
                  <c:v>54.403450434457433</c:v>
                </c:pt>
                <c:pt idx="1">
                  <c:v>37.214901439207978</c:v>
                </c:pt>
                <c:pt idx="2">
                  <c:v>37.443509987018999</c:v>
                </c:pt>
                <c:pt idx="3">
                  <c:v>31.457724466120201</c:v>
                </c:pt>
                <c:pt idx="4">
                  <c:v>12.713276509659369</c:v>
                </c:pt>
                <c:pt idx="5">
                  <c:v>25.73695917429081</c:v>
                </c:pt>
              </c:numCache>
            </c:numRef>
          </c:val>
        </c:ser>
        <c:ser>
          <c:idx val="2"/>
          <c:order val="2"/>
          <c:tx>
            <c:strRef>
              <c:f>'LS2'!$O$25</c:f>
              <c:strCache>
                <c:ptCount val="1"/>
                <c:pt idx="0">
                  <c:v>Skôr nezodpovedá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'LS2'!$L$26:$L$31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'LS2'!$O$26:$O$31</c:f>
              <c:numCache>
                <c:formatCode>0</c:formatCode>
                <c:ptCount val="6"/>
                <c:pt idx="0">
                  <c:v>21.27601993804398</c:v>
                </c:pt>
                <c:pt idx="1">
                  <c:v>42.415095159382354</c:v>
                </c:pt>
                <c:pt idx="2">
                  <c:v>44.132271109726013</c:v>
                </c:pt>
                <c:pt idx="3">
                  <c:v>46.758201960439578</c:v>
                </c:pt>
                <c:pt idx="4">
                  <c:v>49.828238074621503</c:v>
                </c:pt>
                <c:pt idx="5">
                  <c:v>49.596204345696023</c:v>
                </c:pt>
              </c:numCache>
            </c:numRef>
          </c:val>
        </c:ser>
        <c:ser>
          <c:idx val="9"/>
          <c:order val="3"/>
          <c:tx>
            <c:strRef>
              <c:f>'LS2'!$P$25</c:f>
              <c:strCache>
                <c:ptCount val="1"/>
                <c:pt idx="0">
                  <c:v>Rozhodne nezodpovedá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'LS2'!$L$26:$L$31</c:f>
              <c:strCache>
                <c:ptCount val="6"/>
                <c:pt idx="0">
                  <c:v>sa obliekam voľnejšie, nosím voľnejšie oblečenie.</c:v>
                </c:pt>
                <c:pt idx="1">
                  <c:v>sa obliekam farebnejšie, než obvykle.</c:v>
                </c:pt>
                <c:pt idx="2">
                  <c:v>nosím lepšie oblečenie, než zvyčajne, chcem dobre vyzerať.</c:v>
                </c:pt>
                <c:pt idx="3">
                  <c:v>sa obliekam odvážnejšie, výstrednejšie.</c:v>
                </c:pt>
                <c:pt idx="4">
                  <c:v>musím prať / prepierať oblečenie, pretože ho mám nedostatok.</c:v>
                </c:pt>
                <c:pt idx="5">
                  <c:v>viac nosím oblečenie, ktoré sa môže poškodiť, napríklad staršie veci.</c:v>
                </c:pt>
              </c:strCache>
            </c:strRef>
          </c:cat>
          <c:val>
            <c:numRef>
              <c:f>'LS2'!$P$26:$P$31</c:f>
              <c:numCache>
                <c:formatCode>0</c:formatCode>
                <c:ptCount val="6"/>
                <c:pt idx="0">
                  <c:v>3.8259367375889339</c:v>
                </c:pt>
                <c:pt idx="1">
                  <c:v>8.9520066156837093</c:v>
                </c:pt>
                <c:pt idx="2">
                  <c:v>10.58145873921876</c:v>
                </c:pt>
                <c:pt idx="3">
                  <c:v>12.96003704396106</c:v>
                </c:pt>
                <c:pt idx="4">
                  <c:v>34.071767543462968</c:v>
                </c:pt>
                <c:pt idx="5">
                  <c:v>20.92220496809944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407808"/>
        <c:axId val="62409344"/>
      </c:barChart>
      <c:catAx>
        <c:axId val="62407808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one"/>
        <c:crossAx val="62409344"/>
        <c:crosses val="autoZero"/>
        <c:auto val="1"/>
        <c:lblAlgn val="ctr"/>
        <c:lblOffset val="100"/>
        <c:noMultiLvlLbl val="0"/>
      </c:catAx>
      <c:valAx>
        <c:axId val="6240934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240780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LS2_top!$C$29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LS2_top!$D$29:$I$29</c:f>
              <c:numCache>
                <c:formatCode>0</c:formatCode>
                <c:ptCount val="6"/>
                <c:pt idx="0">
                  <c:v>35.147514609902643</c:v>
                </c:pt>
                <c:pt idx="1">
                  <c:v>19.392398496030811</c:v>
                </c:pt>
                <c:pt idx="2">
                  <c:v>35.548088210296193</c:v>
                </c:pt>
                <c:pt idx="3">
                  <c:v>39.925724922155958</c:v>
                </c:pt>
                <c:pt idx="4">
                  <c:v>41.07132539373228</c:v>
                </c:pt>
                <c:pt idx="5">
                  <c:v>80.829452764435914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477824"/>
        <c:axId val="62479360"/>
      </c:barChart>
      <c:catAx>
        <c:axId val="62477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479360"/>
        <c:crosses val="autoZero"/>
        <c:auto val="1"/>
        <c:lblAlgn val="ctr"/>
        <c:lblOffset val="100"/>
        <c:noMultiLvlLbl val="0"/>
      </c:catAx>
      <c:valAx>
        <c:axId val="6247936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4778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LS2_top!$D$28:$I$28</c:f>
              <c:numCache>
                <c:formatCode>0</c:formatCode>
                <c:ptCount val="6"/>
                <c:pt idx="0">
                  <c:v>23.65288659027858</c:v>
                </c:pt>
                <c:pt idx="1">
                  <c:v>12.713000556403371</c:v>
                </c:pt>
                <c:pt idx="2">
                  <c:v>45.151430677726033</c:v>
                </c:pt>
                <c:pt idx="3">
                  <c:v>50.800822120487098</c:v>
                </c:pt>
                <c:pt idx="4">
                  <c:v>56.411712611855499</c:v>
                </c:pt>
                <c:pt idx="5">
                  <c:v>68.796226398562425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503936"/>
        <c:axId val="62518016"/>
      </c:barChart>
      <c:catAx>
        <c:axId val="62503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518016"/>
        <c:crosses val="autoZero"/>
        <c:auto val="1"/>
        <c:lblAlgn val="ctr"/>
        <c:lblOffset val="100"/>
        <c:noMultiLvlLbl val="0"/>
      </c:catAx>
      <c:valAx>
        <c:axId val="6251801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503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LS2_top!$D$27:$I$27</c:f>
              <c:numCache>
                <c:formatCode>0</c:formatCode>
                <c:ptCount val="6"/>
                <c:pt idx="0">
                  <c:v>29.48159068620452</c:v>
                </c:pt>
                <c:pt idx="1">
                  <c:v>16.099994381915501</c:v>
                </c:pt>
                <c:pt idx="2">
                  <c:v>40.281760995599363</c:v>
                </c:pt>
                <c:pt idx="3">
                  <c:v>45.286270151055241</c:v>
                </c:pt>
                <c:pt idx="4">
                  <c:v>48.632898224933903</c:v>
                </c:pt>
                <c:pt idx="5">
                  <c:v>74.898043324367094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137088"/>
        <c:axId val="62138624"/>
      </c:barChart>
      <c:catAx>
        <c:axId val="62137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138624"/>
        <c:crosses val="autoZero"/>
        <c:auto val="1"/>
        <c:lblAlgn val="ctr"/>
        <c:lblOffset val="100"/>
        <c:noMultiLvlLbl val="0"/>
      </c:catAx>
      <c:valAx>
        <c:axId val="6213862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1370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LS2_top!$D$26:$I$26</c:f>
              <c:numCache>
                <c:formatCode>0</c:formatCode>
                <c:ptCount val="6"/>
                <c:pt idx="0">
                  <c:v>25.821640326774929</c:v>
                </c:pt>
                <c:pt idx="1">
                  <c:v>20.479249927518691</c:v>
                </c:pt>
                <c:pt idx="2">
                  <c:v>39.760924947156582</c:v>
                </c:pt>
                <c:pt idx="3">
                  <c:v>47.590980422259761</c:v>
                </c:pt>
                <c:pt idx="4">
                  <c:v>51.267233524820298</c:v>
                </c:pt>
                <c:pt idx="5">
                  <c:v>77.584633113488778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175488"/>
        <c:axId val="62181376"/>
      </c:barChart>
      <c:catAx>
        <c:axId val="62175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181376"/>
        <c:crosses val="autoZero"/>
        <c:auto val="1"/>
        <c:lblAlgn val="ctr"/>
        <c:lblOffset val="100"/>
        <c:noMultiLvlLbl val="0"/>
      </c:catAx>
      <c:valAx>
        <c:axId val="62181376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175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LS2_top!$D$25:$I$25</c:f>
              <c:numCache>
                <c:formatCode>0</c:formatCode>
                <c:ptCount val="6"/>
                <c:pt idx="0">
                  <c:v>13.32705644393617</c:v>
                </c:pt>
                <c:pt idx="1">
                  <c:v>19.545101030362879</c:v>
                </c:pt>
                <c:pt idx="2">
                  <c:v>54.076383970203942</c:v>
                </c:pt>
                <c:pt idx="3">
                  <c:v>48.6642244382613</c:v>
                </c:pt>
                <c:pt idx="4">
                  <c:v>73.741185789441701</c:v>
                </c:pt>
                <c:pt idx="5">
                  <c:v>73.597108382855652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226432"/>
        <c:axId val="62227968"/>
      </c:barChart>
      <c:catAx>
        <c:axId val="62226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227968"/>
        <c:crosses val="autoZero"/>
        <c:auto val="1"/>
        <c:lblAlgn val="ctr"/>
        <c:lblOffset val="100"/>
        <c:noMultiLvlLbl val="0"/>
      </c:catAx>
      <c:valAx>
        <c:axId val="6222796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226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'KU6'!$C$25:$AE$25</c:f>
              <c:numCache>
                <c:formatCode>0</c:formatCode>
                <c:ptCount val="29"/>
                <c:pt idx="0">
                  <c:v>4.7874741828015202</c:v>
                </c:pt>
                <c:pt idx="1">
                  <c:v>6.462822233014677</c:v>
                </c:pt>
                <c:pt idx="2">
                  <c:v>15.389124436720181</c:v>
                </c:pt>
                <c:pt idx="3">
                  <c:v>14.1284914176491</c:v>
                </c:pt>
                <c:pt idx="4">
                  <c:v>15.2679874766665</c:v>
                </c:pt>
                <c:pt idx="5">
                  <c:v>23.284047622695521</c:v>
                </c:pt>
                <c:pt idx="6">
                  <c:v>18.234137037455952</c:v>
                </c:pt>
                <c:pt idx="7">
                  <c:v>21.045551432138971</c:v>
                </c:pt>
                <c:pt idx="8">
                  <c:v>14.034046045474559</c:v>
                </c:pt>
                <c:pt idx="9">
                  <c:v>23.167124798022201</c:v>
                </c:pt>
                <c:pt idx="10">
                  <c:v>36.889243973881527</c:v>
                </c:pt>
                <c:pt idx="11">
                  <c:v>66.6108112238134</c:v>
                </c:pt>
                <c:pt idx="12">
                  <c:v>36.058613685808922</c:v>
                </c:pt>
                <c:pt idx="13">
                  <c:v>47.954636732086122</c:v>
                </c:pt>
                <c:pt idx="14">
                  <c:v>42.879933724179899</c:v>
                </c:pt>
                <c:pt idx="15">
                  <c:v>59.898761263439603</c:v>
                </c:pt>
                <c:pt idx="16">
                  <c:v>61.313808021817991</c:v>
                </c:pt>
                <c:pt idx="17">
                  <c:v>56.747197861926928</c:v>
                </c:pt>
                <c:pt idx="18">
                  <c:v>82.350279432849888</c:v>
                </c:pt>
                <c:pt idx="19">
                  <c:v>78.79424295475998</c:v>
                </c:pt>
                <c:pt idx="20">
                  <c:v>85.935369658065071</c:v>
                </c:pt>
                <c:pt idx="21">
                  <c:v>77.351115626401679</c:v>
                </c:pt>
                <c:pt idx="22">
                  <c:v>86.110494355145093</c:v>
                </c:pt>
                <c:pt idx="23">
                  <c:v>85.523111164325144</c:v>
                </c:pt>
                <c:pt idx="24">
                  <c:v>84.467402717961889</c:v>
                </c:pt>
                <c:pt idx="25">
                  <c:v>94.040820534229269</c:v>
                </c:pt>
                <c:pt idx="26">
                  <c:v>92.974265572033005</c:v>
                </c:pt>
                <c:pt idx="27">
                  <c:v>93.105181492618058</c:v>
                </c:pt>
                <c:pt idx="28">
                  <c:v>97.153551228085263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3615872"/>
        <c:axId val="123621760"/>
      </c:barChart>
      <c:catAx>
        <c:axId val="123615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23621760"/>
        <c:crosses val="autoZero"/>
        <c:auto val="1"/>
        <c:lblAlgn val="ctr"/>
        <c:lblOffset val="100"/>
        <c:noMultiLvlLbl val="0"/>
      </c:catAx>
      <c:valAx>
        <c:axId val="12362176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36158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LS2_top!$C$24</c:f>
              <c:strCache>
                <c:ptCount val="1"/>
                <c:pt idx="0">
                  <c:v>Celkom SR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LS2_top!$D$23:$I$23</c:f>
              <c:strCache>
                <c:ptCount val="6"/>
                <c:pt idx="0">
                  <c:v>viac nosím oblečenie, ktoré sa môže poškodiť, napríklad staršie veci.</c:v>
                </c:pt>
                <c:pt idx="1">
                  <c:v>musím prať / prepierať oblečenie, pretože ho mám nedostatok.</c:v>
                </c:pt>
                <c:pt idx="2">
                  <c:v>sa obliekam odvážnejšie, výstrednejšie.</c:v>
                </c:pt>
                <c:pt idx="3">
                  <c:v>nosím lepšie oblečenie, než zvyčajne, chcem dobre vyzerať.</c:v>
                </c:pt>
                <c:pt idx="4">
                  <c:v>sa obliekam farebnejšie, než obvykle.</c:v>
                </c:pt>
                <c:pt idx="5">
                  <c:v>sa obliekam voľnejšie, nosím voľnejšie oblečenie.</c:v>
                </c:pt>
              </c:strCache>
            </c:strRef>
          </c:cat>
          <c:val>
            <c:numRef>
              <c:f>LS2_top!$D$24:$I$24</c:f>
              <c:numCache>
                <c:formatCode>0</c:formatCode>
                <c:ptCount val="6"/>
                <c:pt idx="0">
                  <c:v>19.40684588982856</c:v>
                </c:pt>
                <c:pt idx="1">
                  <c:v>19.999652271050511</c:v>
                </c:pt>
                <c:pt idx="2">
                  <c:v>47.110567621492123</c:v>
                </c:pt>
                <c:pt idx="3">
                  <c:v>48.141990348471779</c:v>
                </c:pt>
                <c:pt idx="4">
                  <c:v>62.805495648243323</c:v>
                </c:pt>
                <c:pt idx="5">
                  <c:v>75.537413958444773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248448"/>
        <c:axId val="62249984"/>
      </c:barChart>
      <c:catAx>
        <c:axId val="62248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62249984"/>
        <c:crosses val="autoZero"/>
        <c:auto val="1"/>
        <c:lblAlgn val="ctr"/>
        <c:lblOffset val="100"/>
        <c:noMultiLvlLbl val="0"/>
      </c:catAx>
      <c:valAx>
        <c:axId val="6224998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2484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435462538462097E-3"/>
          <c:y val="6.8839050458202905E-2"/>
          <c:w val="0.62092747544938098"/>
          <c:h val="0.810775853018372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'F1'!$C$20</c:f>
              <c:strCache>
                <c:ptCount val="1"/>
                <c:pt idx="0">
                  <c:v>Áno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'F1'!$B$21:$B$26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'F1'!$C$21:$C$26</c:f>
              <c:numCache>
                <c:formatCode>0</c:formatCode>
                <c:ptCount val="6"/>
                <c:pt idx="0">
                  <c:v>18.41090745262046</c:v>
                </c:pt>
                <c:pt idx="1">
                  <c:v>18.146182478499579</c:v>
                </c:pt>
                <c:pt idx="2">
                  <c:v>18.690219146952039</c:v>
                </c:pt>
                <c:pt idx="3">
                  <c:v>28.2961709289707</c:v>
                </c:pt>
                <c:pt idx="4">
                  <c:v>28.111940118200469</c:v>
                </c:pt>
                <c:pt idx="5">
                  <c:v>28.47525666416092</c:v>
                </c:pt>
              </c:numCache>
            </c:numRef>
          </c:val>
        </c:ser>
        <c:ser>
          <c:idx val="1"/>
          <c:order val="1"/>
          <c:tx>
            <c:strRef>
              <c:f>'F1'!$D$20</c:f>
              <c:strCache>
                <c:ptCount val="1"/>
                <c:pt idx="0">
                  <c:v>Len kedysi, teraz už nie</c:v>
                </c:pt>
              </c:strCache>
            </c:strRef>
          </c:tx>
          <c:spPr>
            <a:solidFill>
              <a:srgbClr val="F34E0D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'F1'!$B$21:$B$26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'F1'!$D$21:$D$26</c:f>
              <c:numCache>
                <c:formatCode>0</c:formatCode>
                <c:ptCount val="6"/>
                <c:pt idx="0">
                  <c:v>36.448793465504821</c:v>
                </c:pt>
                <c:pt idx="1">
                  <c:v>36.6162441900792</c:v>
                </c:pt>
                <c:pt idx="2">
                  <c:v>36.272115969347752</c:v>
                </c:pt>
                <c:pt idx="3">
                  <c:v>34.241580475711658</c:v>
                </c:pt>
                <c:pt idx="4">
                  <c:v>36.679287886044023</c:v>
                </c:pt>
                <c:pt idx="5">
                  <c:v>31.871951736995559</c:v>
                </c:pt>
              </c:numCache>
            </c:numRef>
          </c:val>
        </c:ser>
        <c:ser>
          <c:idx val="2"/>
          <c:order val="2"/>
          <c:tx>
            <c:strRef>
              <c:f>'F1'!$E$20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'F1'!$B$21:$B$26</c:f>
              <c:strCache>
                <c:ptCount val="6"/>
                <c:pt idx="0">
                  <c:v>Celkom SR</c:v>
                </c:pt>
                <c:pt idx="1">
                  <c:v>Ženy</c:v>
                </c:pt>
                <c:pt idx="2">
                  <c:v>Muži</c:v>
                </c:pt>
                <c:pt idx="3">
                  <c:v>Celkom ČR</c:v>
                </c:pt>
                <c:pt idx="4">
                  <c:v>Ženy</c:v>
                </c:pt>
                <c:pt idx="5">
                  <c:v>Muži</c:v>
                </c:pt>
              </c:strCache>
            </c:strRef>
          </c:cat>
          <c:val>
            <c:numRef>
              <c:f>'F1'!$E$21:$E$26</c:f>
              <c:numCache>
                <c:formatCode>0</c:formatCode>
                <c:ptCount val="6"/>
                <c:pt idx="0">
                  <c:v>45.140299081874737</c:v>
                </c:pt>
                <c:pt idx="1">
                  <c:v>45.237573331421231</c:v>
                </c:pt>
                <c:pt idx="2">
                  <c:v>45.037664883700167</c:v>
                </c:pt>
                <c:pt idx="3">
                  <c:v>37.462248595317583</c:v>
                </c:pt>
                <c:pt idx="4">
                  <c:v>35.208771995755498</c:v>
                </c:pt>
                <c:pt idx="5">
                  <c:v>39.652791598843493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875904"/>
        <c:axId val="62898176"/>
      </c:barChart>
      <c:catAx>
        <c:axId val="6287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62898176"/>
        <c:crosses val="autoZero"/>
        <c:auto val="1"/>
        <c:lblAlgn val="ctr"/>
        <c:lblOffset val="100"/>
        <c:noMultiLvlLbl val="0"/>
      </c:catAx>
      <c:valAx>
        <c:axId val="628981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287590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26555951339416"/>
          <c:y val="7.7325472366250203E-2"/>
          <c:w val="0.12676915385576801"/>
          <c:h val="0.8689768440288639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Helvetica"/>
          <a:cs typeface="Helvetica Neue"/>
        </a:defRPr>
      </a:pPr>
      <a:endParaRPr lang="cs-CZ"/>
    </a:p>
  </c:txPr>
  <c:externalData r:id="rId1">
    <c:autoUpdate val="0"/>
  </c:externalData>
  <c:userShapes r:id="rId2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29442899183056698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F2_skala!$C$19</c:f>
              <c:strCache>
                <c:ptCount val="1"/>
                <c:pt idx="0">
                  <c:v>Určite súhlasím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F2_skala!$B$20:$B$22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F2_skala!$C$20:$C$22</c:f>
              <c:numCache>
                <c:formatCode>0</c:formatCode>
                <c:ptCount val="3"/>
                <c:pt idx="0">
                  <c:v>15.836652938165519</c:v>
                </c:pt>
                <c:pt idx="1">
                  <c:v>14.337786705444801</c:v>
                </c:pt>
                <c:pt idx="2">
                  <c:v>13.666606965202741</c:v>
                </c:pt>
              </c:numCache>
            </c:numRef>
          </c:val>
        </c:ser>
        <c:ser>
          <c:idx val="1"/>
          <c:order val="1"/>
          <c:tx>
            <c:strRef>
              <c:f>F2_skala!$D$19</c:f>
              <c:strCache>
                <c:ptCount val="1"/>
                <c:pt idx="0">
                  <c:v>Skôr súhlasím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F2_skala!$B$20:$B$22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F2_skala!$D$20:$D$22</c:f>
              <c:numCache>
                <c:formatCode>0</c:formatCode>
                <c:ptCount val="3"/>
                <c:pt idx="0">
                  <c:v>46.426555084265068</c:v>
                </c:pt>
                <c:pt idx="1">
                  <c:v>39.719107545164782</c:v>
                </c:pt>
                <c:pt idx="2">
                  <c:v>33.342990079439303</c:v>
                </c:pt>
              </c:numCache>
            </c:numRef>
          </c:val>
        </c:ser>
        <c:ser>
          <c:idx val="2"/>
          <c:order val="2"/>
          <c:tx>
            <c:strRef>
              <c:f>F2_skala!$E$19</c:f>
              <c:strCache>
                <c:ptCount val="1"/>
                <c:pt idx="0">
                  <c:v>Skôr nesúhlasím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F2_skala!$B$20:$B$22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F2_skala!$E$20:$E$22</c:f>
              <c:numCache>
                <c:formatCode>0</c:formatCode>
                <c:ptCount val="3"/>
                <c:pt idx="0">
                  <c:v>28.159045341882099</c:v>
                </c:pt>
                <c:pt idx="1">
                  <c:v>34.460469836179762</c:v>
                </c:pt>
                <c:pt idx="2">
                  <c:v>34.765885532619713</c:v>
                </c:pt>
              </c:numCache>
            </c:numRef>
          </c:val>
        </c:ser>
        <c:ser>
          <c:idx val="9"/>
          <c:order val="3"/>
          <c:tx>
            <c:strRef>
              <c:f>F2_skala!$F$19</c:f>
              <c:strCache>
                <c:ptCount val="1"/>
                <c:pt idx="0">
                  <c:v>Určite nesúhlasím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F2_skala!$B$20:$B$22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F2_skala!$F$20:$F$22</c:f>
              <c:numCache>
                <c:formatCode>0</c:formatCode>
                <c:ptCount val="3"/>
                <c:pt idx="0">
                  <c:v>9.5777466356873262</c:v>
                </c:pt>
                <c:pt idx="1">
                  <c:v>11.4826359132107</c:v>
                </c:pt>
                <c:pt idx="2">
                  <c:v>18.22451742273827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045568"/>
        <c:axId val="62522496"/>
      </c:barChart>
      <c:catAx>
        <c:axId val="62045568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extTo"/>
        <c:crossAx val="62522496"/>
        <c:crosses val="autoZero"/>
        <c:auto val="1"/>
        <c:lblAlgn val="ctr"/>
        <c:lblOffset val="100"/>
        <c:noMultiLvlLbl val="0"/>
      </c:catAx>
      <c:valAx>
        <c:axId val="6252249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2045568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6709189291239501"/>
          <c:y val="0.93124819116040802"/>
          <c:w val="0.756428969106134"/>
          <c:h val="5.1682635229519901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009474285060199"/>
          <c:y val="2.7446320132492701E-2"/>
          <c:w val="0.30741598574147"/>
          <c:h val="0.893835441447478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F2_skala!$M$19</c:f>
              <c:strCache>
                <c:ptCount val="1"/>
                <c:pt idx="0">
                  <c:v>Určite súhlasím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F2_skala!$L$20:$L$22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F2_skala!$M$20:$M$22</c:f>
              <c:numCache>
                <c:formatCode>0</c:formatCode>
                <c:ptCount val="3"/>
                <c:pt idx="0">
                  <c:v>13.109429107368269</c:v>
                </c:pt>
                <c:pt idx="1">
                  <c:v>13.81529052724388</c:v>
                </c:pt>
                <c:pt idx="2">
                  <c:v>12.525530484486341</c:v>
                </c:pt>
              </c:numCache>
            </c:numRef>
          </c:val>
        </c:ser>
        <c:ser>
          <c:idx val="1"/>
          <c:order val="1"/>
          <c:tx>
            <c:strRef>
              <c:f>F2_skala!$N$19</c:f>
              <c:strCache>
                <c:ptCount val="1"/>
                <c:pt idx="0">
                  <c:v>Skôr súhlasím</c:v>
                </c:pt>
              </c:strCache>
            </c:strRef>
          </c:tx>
          <c:spPr>
            <a:solidFill>
              <a:srgbClr val="F34E0D"/>
            </a:solidFill>
            <a:ln>
              <a:solidFill>
                <a:srgbClr val="F34E0D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F2_skala!$L$20:$L$22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F2_skala!$N$20:$N$22</c:f>
              <c:numCache>
                <c:formatCode>0</c:formatCode>
                <c:ptCount val="3"/>
                <c:pt idx="0">
                  <c:v>31.688286606878592</c:v>
                </c:pt>
                <c:pt idx="1">
                  <c:v>29.863587122062391</c:v>
                </c:pt>
                <c:pt idx="2">
                  <c:v>24.093778529666611</c:v>
                </c:pt>
              </c:numCache>
            </c:numRef>
          </c:val>
        </c:ser>
        <c:ser>
          <c:idx val="2"/>
          <c:order val="2"/>
          <c:tx>
            <c:strRef>
              <c:f>F2_skala!$O$19</c:f>
              <c:strCache>
                <c:ptCount val="1"/>
                <c:pt idx="0">
                  <c:v>Skôr nesúhlasím</c:v>
                </c:pt>
              </c:strCache>
            </c:strRef>
          </c:tx>
          <c:spPr>
            <a:solidFill>
              <a:srgbClr val="FFA102"/>
            </a:solidFill>
            <a:ln>
              <a:solidFill>
                <a:srgbClr val="FFA102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&quot;%&quot;" sourceLinked="0"/>
            <c:spPr>
              <a:noFill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F2_skala!$L$20:$L$22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F2_skala!$O$20:$O$22</c:f>
              <c:numCache>
                <c:formatCode>0</c:formatCode>
                <c:ptCount val="3"/>
                <c:pt idx="0">
                  <c:v>44.287159157467933</c:v>
                </c:pt>
                <c:pt idx="1">
                  <c:v>46.785821493883518</c:v>
                </c:pt>
                <c:pt idx="2">
                  <c:v>51.589209573664633</c:v>
                </c:pt>
              </c:numCache>
            </c:numRef>
          </c:val>
        </c:ser>
        <c:ser>
          <c:idx val="9"/>
          <c:order val="3"/>
          <c:tx>
            <c:strRef>
              <c:f>F2_skala!$P$19</c:f>
              <c:strCache>
                <c:ptCount val="1"/>
                <c:pt idx="0">
                  <c:v>Určite nesúhlasím</c:v>
                </c:pt>
              </c:strCache>
            </c:strRef>
          </c:tx>
          <c:spPr>
            <a:solidFill>
              <a:srgbClr val="8B8278"/>
            </a:solidFill>
            <a:ln>
              <a:solidFill>
                <a:srgbClr val="8B8278"/>
              </a:solidFill>
            </a:ln>
          </c:spPr>
          <c:invertIfNegative val="0"/>
          <c:dLbls>
            <c:numFmt formatCode="#,##0&quot;%&quot;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F2_skala!$L$20:$L$22</c:f>
              <c:strCache>
                <c:ptCount val="3"/>
                <c:pt idx="0">
                  <c:v>Počas festivalu sa obliekam farebnejšie.</c:v>
                </c:pt>
                <c:pt idx="1">
                  <c:v>Počas festivalu sa obliekam odvážnejšie.</c:v>
                </c:pt>
                <c:pt idx="2">
                  <c:v>Počas festivalu sa obliekam vyzývavejšie.</c:v>
                </c:pt>
              </c:strCache>
            </c:strRef>
          </c:cat>
          <c:val>
            <c:numRef>
              <c:f>F2_skala!$P$20:$P$22</c:f>
              <c:numCache>
                <c:formatCode>0</c:formatCode>
                <c:ptCount val="3"/>
                <c:pt idx="0">
                  <c:v>10.91512512828521</c:v>
                </c:pt>
                <c:pt idx="1">
                  <c:v>9.5353008568101583</c:v>
                </c:pt>
                <c:pt idx="2">
                  <c:v>11.791481412182369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2567552"/>
        <c:axId val="62569088"/>
      </c:barChart>
      <c:catAx>
        <c:axId val="62567552"/>
        <c:scaling>
          <c:orientation val="maxMin"/>
        </c:scaling>
        <c:delete val="0"/>
        <c:axPos val="l"/>
        <c:numFmt formatCode="0" sourceLinked="1"/>
        <c:majorTickMark val="out"/>
        <c:minorTickMark val="none"/>
        <c:tickLblPos val="none"/>
        <c:crossAx val="62569088"/>
        <c:crosses val="autoZero"/>
        <c:auto val="1"/>
        <c:lblAlgn val="ctr"/>
        <c:lblOffset val="100"/>
        <c:noMultiLvlLbl val="0"/>
      </c:catAx>
      <c:valAx>
        <c:axId val="625690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6256755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/>
          <a:cs typeface="Helvetica Neue"/>
        </a:defRPr>
      </a:pPr>
      <a:endParaRPr lang="cs-CZ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'F2'!$C$29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'F2'!$D$29:$F$29</c:f>
              <c:numCache>
                <c:formatCode>0</c:formatCode>
                <c:ptCount val="3"/>
                <c:pt idx="0">
                  <c:v>34.329893846535818</c:v>
                </c:pt>
                <c:pt idx="1">
                  <c:v>41.512624084054004</c:v>
                </c:pt>
                <c:pt idx="2">
                  <c:v>42.015058984703849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597760"/>
        <c:axId val="62607744"/>
      </c:barChart>
      <c:catAx>
        <c:axId val="62597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607744"/>
        <c:crosses val="autoZero"/>
        <c:auto val="1"/>
        <c:lblAlgn val="ctr"/>
        <c:lblOffset val="100"/>
        <c:noMultiLvlLbl val="0"/>
      </c:catAx>
      <c:valAx>
        <c:axId val="6260774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59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'F2'!$D$28:$F$28</c:f>
              <c:numCache>
                <c:formatCode>0</c:formatCode>
                <c:ptCount val="3"/>
                <c:pt idx="0">
                  <c:v>38.812956297084099</c:v>
                </c:pt>
                <c:pt idx="1">
                  <c:v>45.754515268367477</c:v>
                </c:pt>
                <c:pt idx="2">
                  <c:v>47.463971909467837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636416"/>
        <c:axId val="62637952"/>
      </c:barChart>
      <c:catAx>
        <c:axId val="62636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637952"/>
        <c:crosses val="autoZero"/>
        <c:auto val="1"/>
        <c:lblAlgn val="ctr"/>
        <c:lblOffset val="100"/>
        <c:noMultiLvlLbl val="0"/>
      </c:catAx>
      <c:valAx>
        <c:axId val="6263795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6364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'F2'!$D$27:$F$27</c:f>
              <c:numCache>
                <c:formatCode>0</c:formatCode>
                <c:ptCount val="3"/>
                <c:pt idx="0">
                  <c:v>36.619309014152932</c:v>
                </c:pt>
                <c:pt idx="1">
                  <c:v>43.678877649306273</c:v>
                </c:pt>
                <c:pt idx="2">
                  <c:v>44.797715714246849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658432"/>
        <c:axId val="62659968"/>
      </c:barChart>
      <c:catAx>
        <c:axId val="62658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659968"/>
        <c:crosses val="autoZero"/>
        <c:auto val="1"/>
        <c:lblAlgn val="ctr"/>
        <c:lblOffset val="100"/>
        <c:noMultiLvlLbl val="0"/>
      </c:catAx>
      <c:valAx>
        <c:axId val="6265996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658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'F2'!$D$26:$F$26</c:f>
              <c:numCache>
                <c:formatCode>0</c:formatCode>
                <c:ptCount val="3"/>
                <c:pt idx="0">
                  <c:v>49.479359732820242</c:v>
                </c:pt>
                <c:pt idx="1">
                  <c:v>59.496497745848778</c:v>
                </c:pt>
                <c:pt idx="2">
                  <c:v>58.140230281053853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692736"/>
        <c:axId val="62694528"/>
      </c:barChart>
      <c:catAx>
        <c:axId val="62692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694528"/>
        <c:crosses val="autoZero"/>
        <c:auto val="1"/>
        <c:lblAlgn val="ctr"/>
        <c:lblOffset val="100"/>
        <c:noMultiLvlLbl val="0"/>
      </c:catAx>
      <c:valAx>
        <c:axId val="6269452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692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'F2'!$D$25:$F$25</c:f>
              <c:numCache>
                <c:formatCode>0</c:formatCode>
                <c:ptCount val="3"/>
                <c:pt idx="0">
                  <c:v>44.66026981898176</c:v>
                </c:pt>
                <c:pt idx="1">
                  <c:v>48.882547480641591</c:v>
                </c:pt>
                <c:pt idx="2">
                  <c:v>66.185132952696748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788736"/>
        <c:axId val="62790272"/>
      </c:barChart>
      <c:catAx>
        <c:axId val="62788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62790272"/>
        <c:crosses val="autoZero"/>
        <c:auto val="1"/>
        <c:lblAlgn val="ctr"/>
        <c:lblOffset val="100"/>
        <c:noMultiLvlLbl val="0"/>
      </c:catAx>
      <c:valAx>
        <c:axId val="6279027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788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'F2'!$C$24</c:f>
              <c:strCache>
                <c:ptCount val="1"/>
                <c:pt idx="0">
                  <c:v>Celkom SR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'F2'!$D$23:$F$23</c:f>
              <c:strCache>
                <c:ptCount val="3"/>
                <c:pt idx="0">
                  <c:v>Počas festivalu sa obliekam vyzývavejšie.</c:v>
                </c:pt>
                <c:pt idx="1">
                  <c:v>Počas festivalu sa obliekam odvážnejšie.</c:v>
                </c:pt>
                <c:pt idx="2">
                  <c:v>Počas festivalu sa obliekam farebnejšie.</c:v>
                </c:pt>
              </c:strCache>
            </c:strRef>
          </c:cat>
          <c:val>
            <c:numRef>
              <c:f>'F2'!$D$24:$F$24</c:f>
              <c:numCache>
                <c:formatCode>0</c:formatCode>
                <c:ptCount val="3"/>
                <c:pt idx="0">
                  <c:v>47.009597044642</c:v>
                </c:pt>
                <c:pt idx="1">
                  <c:v>54.056894250609517</c:v>
                </c:pt>
                <c:pt idx="2">
                  <c:v>62.263208022430597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806656"/>
        <c:axId val="62808448"/>
      </c:barChart>
      <c:catAx>
        <c:axId val="62806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62808448"/>
        <c:crosses val="autoZero"/>
        <c:auto val="1"/>
        <c:lblAlgn val="ctr"/>
        <c:lblOffset val="100"/>
        <c:noMultiLvlLbl val="0"/>
      </c:catAx>
      <c:valAx>
        <c:axId val="62808448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628066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80506933110470302"/>
          <c:y val="6.4977617580887007E-2"/>
          <c:w val="0.13401227788449299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'KU6'!$B$24</c:f>
              <c:strCache>
                <c:ptCount val="1"/>
                <c:pt idx="0">
                  <c:v>Celkom SR</c:v>
                </c:pt>
              </c:strCache>
            </c:strRef>
          </c:tx>
          <c:spPr>
            <a:solidFill>
              <a:srgbClr val="002F5E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'KU6'!$C$23:$AE$23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'KU6'!$C$24:$AE$24</c:f>
              <c:numCache>
                <c:formatCode>0</c:formatCode>
                <c:ptCount val="29"/>
                <c:pt idx="0">
                  <c:v>6.940905039017081</c:v>
                </c:pt>
                <c:pt idx="1">
                  <c:v>6.7577380497304649</c:v>
                </c:pt>
                <c:pt idx="2">
                  <c:v>11.41934770159688</c:v>
                </c:pt>
                <c:pt idx="3">
                  <c:v>13.975296329896899</c:v>
                </c:pt>
                <c:pt idx="4">
                  <c:v>15.037142954785169</c:v>
                </c:pt>
                <c:pt idx="5">
                  <c:v>15.1105740054047</c:v>
                </c:pt>
                <c:pt idx="6">
                  <c:v>19.832204158708649</c:v>
                </c:pt>
                <c:pt idx="7">
                  <c:v>22.531913150364019</c:v>
                </c:pt>
                <c:pt idx="8">
                  <c:v>22.73341870743657</c:v>
                </c:pt>
                <c:pt idx="9">
                  <c:v>26.916505583336509</c:v>
                </c:pt>
                <c:pt idx="10">
                  <c:v>34.022847953080273</c:v>
                </c:pt>
                <c:pt idx="11">
                  <c:v>35.709624337982213</c:v>
                </c:pt>
                <c:pt idx="12">
                  <c:v>37.047878995953383</c:v>
                </c:pt>
                <c:pt idx="13">
                  <c:v>37.371592939545309</c:v>
                </c:pt>
                <c:pt idx="14">
                  <c:v>39.317379364477738</c:v>
                </c:pt>
                <c:pt idx="15">
                  <c:v>42.997663130067593</c:v>
                </c:pt>
                <c:pt idx="16">
                  <c:v>47.669676078653403</c:v>
                </c:pt>
                <c:pt idx="17">
                  <c:v>48.588708050987229</c:v>
                </c:pt>
                <c:pt idx="18">
                  <c:v>55.207158210459397</c:v>
                </c:pt>
                <c:pt idx="19">
                  <c:v>68.422514781953765</c:v>
                </c:pt>
                <c:pt idx="20">
                  <c:v>69.087679927927596</c:v>
                </c:pt>
                <c:pt idx="21">
                  <c:v>74.420659544831764</c:v>
                </c:pt>
                <c:pt idx="22">
                  <c:v>76.266107241350298</c:v>
                </c:pt>
                <c:pt idx="23">
                  <c:v>76.985010893100679</c:v>
                </c:pt>
                <c:pt idx="24">
                  <c:v>78.676073771723225</c:v>
                </c:pt>
                <c:pt idx="25">
                  <c:v>85.951047771107767</c:v>
                </c:pt>
                <c:pt idx="26">
                  <c:v>87.084736071939048</c:v>
                </c:pt>
                <c:pt idx="27">
                  <c:v>88.864680546740203</c:v>
                </c:pt>
                <c:pt idx="28">
                  <c:v>95.109033441421019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3634048"/>
        <c:axId val="123635584"/>
      </c:barChart>
      <c:catAx>
        <c:axId val="123634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anchor="ctr" anchorCtr="1"/>
          <a:lstStyle/>
          <a:p>
            <a:pPr>
              <a:defRPr sz="900" b="0"/>
            </a:pPr>
            <a:endParaRPr lang="cs-CZ"/>
          </a:p>
        </c:txPr>
        <c:crossAx val="123635584"/>
        <c:crosses val="autoZero"/>
        <c:auto val="1"/>
        <c:lblAlgn val="ctr"/>
        <c:lblOffset val="100"/>
        <c:noMultiLvlLbl val="0"/>
      </c:catAx>
      <c:valAx>
        <c:axId val="12363558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3634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KU6_dovSK!$B$26</c:f>
              <c:strCache>
                <c:ptCount val="1"/>
                <c:pt idx="0">
                  <c:v>Dovolenka v meste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KU6_dovSK!$C$21:$AE$21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KU6_dovSK!$C$26:$AE$26</c:f>
              <c:numCache>
                <c:formatCode>0</c:formatCode>
                <c:ptCount val="29"/>
                <c:pt idx="0">
                  <c:v>7.8492829429859796</c:v>
                </c:pt>
                <c:pt idx="1">
                  <c:v>10.087796901989011</c:v>
                </c:pt>
                <c:pt idx="2">
                  <c:v>7.42980645629238</c:v>
                </c:pt>
                <c:pt idx="3">
                  <c:v>9.479465270020988</c:v>
                </c:pt>
                <c:pt idx="4">
                  <c:v>13.60229143694607</c:v>
                </c:pt>
                <c:pt idx="5">
                  <c:v>21.356430622826181</c:v>
                </c:pt>
                <c:pt idx="6">
                  <c:v>16.75986561744957</c:v>
                </c:pt>
                <c:pt idx="7">
                  <c:v>21.465058041807431</c:v>
                </c:pt>
                <c:pt idx="8">
                  <c:v>21.031678777062229</c:v>
                </c:pt>
                <c:pt idx="9">
                  <c:v>23.41992250141961</c:v>
                </c:pt>
                <c:pt idx="10">
                  <c:v>31.930372541398821</c:v>
                </c:pt>
                <c:pt idx="11">
                  <c:v>48.768264359210541</c:v>
                </c:pt>
                <c:pt idx="12">
                  <c:v>44.939147435299283</c:v>
                </c:pt>
                <c:pt idx="13">
                  <c:v>28.86588026740343</c:v>
                </c:pt>
                <c:pt idx="14">
                  <c:v>38.489157091671999</c:v>
                </c:pt>
                <c:pt idx="15">
                  <c:v>43.861900498750472</c:v>
                </c:pt>
                <c:pt idx="16">
                  <c:v>57.26489054403325</c:v>
                </c:pt>
                <c:pt idx="17">
                  <c:v>43.55519917376364</c:v>
                </c:pt>
                <c:pt idx="18">
                  <c:v>49.755193574104048</c:v>
                </c:pt>
                <c:pt idx="19">
                  <c:v>58.21675673966822</c:v>
                </c:pt>
                <c:pt idx="20">
                  <c:v>73.908724507016217</c:v>
                </c:pt>
                <c:pt idx="21">
                  <c:v>73.760301150214659</c:v>
                </c:pt>
                <c:pt idx="22">
                  <c:v>74.838915975759079</c:v>
                </c:pt>
                <c:pt idx="23">
                  <c:v>85.094875320188052</c:v>
                </c:pt>
                <c:pt idx="24">
                  <c:v>73.297252902879194</c:v>
                </c:pt>
                <c:pt idx="25">
                  <c:v>90.642082016166626</c:v>
                </c:pt>
                <c:pt idx="26">
                  <c:v>88.227071165744348</c:v>
                </c:pt>
                <c:pt idx="27">
                  <c:v>91.23173550944901</c:v>
                </c:pt>
                <c:pt idx="28">
                  <c:v>94.085126929435376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10439424"/>
        <c:axId val="110478080"/>
      </c:barChart>
      <c:catAx>
        <c:axId val="110439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10478080"/>
        <c:crosses val="autoZero"/>
        <c:auto val="1"/>
        <c:lblAlgn val="ctr"/>
        <c:lblOffset val="100"/>
        <c:noMultiLvlLbl val="0"/>
      </c:catAx>
      <c:valAx>
        <c:axId val="11047808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104394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2332022580004598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KU6_dovSK!$B$25</c:f>
              <c:strCache>
                <c:ptCount val="1"/>
                <c:pt idx="0">
                  <c:v>Dovolenka u vody v SR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KU6_dovSK!$C$21:$AE$21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KU6_dovSK!$C$25:$AE$25</c:f>
              <c:numCache>
                <c:formatCode>0</c:formatCode>
                <c:ptCount val="29"/>
                <c:pt idx="0">
                  <c:v>0</c:v>
                </c:pt>
                <c:pt idx="1">
                  <c:v>9.4663371268247332</c:v>
                </c:pt>
                <c:pt idx="2">
                  <c:v>7.3966091057205441</c:v>
                </c:pt>
                <c:pt idx="3">
                  <c:v>10.404525607682791</c:v>
                </c:pt>
                <c:pt idx="4">
                  <c:v>6.7140872584701308</c:v>
                </c:pt>
                <c:pt idx="5">
                  <c:v>0</c:v>
                </c:pt>
                <c:pt idx="6">
                  <c:v>16.180424385294859</c:v>
                </c:pt>
                <c:pt idx="7">
                  <c:v>22.414627782172001</c:v>
                </c:pt>
                <c:pt idx="8">
                  <c:v>0</c:v>
                </c:pt>
                <c:pt idx="9">
                  <c:v>21.50730546991122</c:v>
                </c:pt>
                <c:pt idx="10">
                  <c:v>30.17563860218953</c:v>
                </c:pt>
                <c:pt idx="11">
                  <c:v>55.957517389667693</c:v>
                </c:pt>
                <c:pt idx="12">
                  <c:v>33.199287511446983</c:v>
                </c:pt>
                <c:pt idx="13">
                  <c:v>28.22139272838135</c:v>
                </c:pt>
                <c:pt idx="14">
                  <c:v>37.943396488813733</c:v>
                </c:pt>
                <c:pt idx="15">
                  <c:v>46.345714785691143</c:v>
                </c:pt>
                <c:pt idx="16">
                  <c:v>42.55014249097573</c:v>
                </c:pt>
                <c:pt idx="17">
                  <c:v>45.407526304833098</c:v>
                </c:pt>
                <c:pt idx="18">
                  <c:v>57.927495670771137</c:v>
                </c:pt>
                <c:pt idx="19">
                  <c:v>93.285912741529799</c:v>
                </c:pt>
                <c:pt idx="20">
                  <c:v>58.981166298925203</c:v>
                </c:pt>
                <c:pt idx="21">
                  <c:v>41.601605808324408</c:v>
                </c:pt>
                <c:pt idx="22">
                  <c:v>66.216577520198655</c:v>
                </c:pt>
                <c:pt idx="23">
                  <c:v>93.285912741529799</c:v>
                </c:pt>
                <c:pt idx="24">
                  <c:v>92.6033908942794</c:v>
                </c:pt>
                <c:pt idx="25">
                  <c:v>92.019255925925165</c:v>
                </c:pt>
                <c:pt idx="26">
                  <c:v>92.019255925925165</c:v>
                </c:pt>
                <c:pt idx="27">
                  <c:v>86.571825483059712</c:v>
                </c:pt>
                <c:pt idx="28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10576384"/>
        <c:axId val="110577920"/>
      </c:barChart>
      <c:catAx>
        <c:axId val="110576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10577920"/>
        <c:crosses val="autoZero"/>
        <c:auto val="1"/>
        <c:lblAlgn val="ctr"/>
        <c:lblOffset val="100"/>
        <c:noMultiLvlLbl val="0"/>
      </c:catAx>
      <c:valAx>
        <c:axId val="110577920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10576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72850014507696"/>
          <c:y val="6.4977617580887007E-2"/>
          <c:w val="0.25782386487166598"/>
          <c:h val="0.85933159695572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KU6_dovSK!$B$24</c:f>
              <c:strCache>
                <c:ptCount val="1"/>
                <c:pt idx="0">
                  <c:v>Dovolenka pri mori</c:v>
                </c:pt>
              </c:strCache>
            </c:strRef>
          </c:tx>
          <c:spPr>
            <a:solidFill>
              <a:srgbClr val="FFA102"/>
            </a:solidFill>
          </c:spPr>
          <c:invertIfNegative val="0"/>
          <c:dLbls>
            <c:numFmt formatCode="#,##0&quot;%&quot;" sourceLinked="0"/>
            <c:txPr>
              <a:bodyPr/>
              <a:lstStyle/>
              <a:p>
                <a:pPr>
                  <a:defRPr sz="1050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KU6_dovSK!$C$21:$AE$21</c:f>
              <c:strCache>
                <c:ptCount val="29"/>
                <c:pt idx="0">
                  <c:v>Niečo iné</c:v>
                </c:pt>
                <c:pt idx="1">
                  <c:v>Denník</c:v>
                </c:pt>
                <c:pt idx="2">
                  <c:v>Antikoncepcia</c:v>
                </c:pt>
                <c:pt idx="3">
                  <c:v>Staršie dioptrické okuliare</c:v>
                </c:pt>
                <c:pt idx="4">
                  <c:v>Samostatný MP3 prehrávač, iPod</c:v>
                </c:pt>
                <c:pt idx="5">
                  <c:v>Fén</c:v>
                </c:pt>
                <c:pt idx="6">
                  <c:v>Cigarety</c:v>
                </c:pt>
                <c:pt idx="7">
                  <c:v>Papierová mapa, sprievodca</c:v>
                </c:pt>
                <c:pt idx="8">
                  <c:v>Alkohol</c:v>
                </c:pt>
                <c:pt idx="9">
                  <c:v>Tablet, čítačka</c:v>
                </c:pt>
                <c:pt idx="10">
                  <c:v>Spoločenské hry</c:v>
                </c:pt>
                <c:pt idx="11">
                  <c:v>Dekoratívna kozmetika, makeup</c:v>
                </c:pt>
                <c:pt idx="12">
                  <c:v>Vlastný toaletný papier</c:v>
                </c:pt>
                <c:pt idx="13">
                  <c:v>Lieky na alergiu</c:v>
                </c:pt>
                <c:pt idx="14">
                  <c:v>Časopis</c:v>
                </c:pt>
                <c:pt idx="15">
                  <c:v>Antibakteriálny gél, vlhčené obrúsky</c:v>
                </c:pt>
                <c:pt idx="16">
                  <c:v>Kniha</c:v>
                </c:pt>
                <c:pt idx="17">
                  <c:v>Lieky na hnačku</c:v>
                </c:pt>
                <c:pt idx="18">
                  <c:v>Pleťová kozmetika</c:v>
                </c:pt>
                <c:pt idx="19">
                  <c:v>Náplasť, obväz</c:v>
                </c:pt>
                <c:pt idx="20">
                  <c:v>Telová kozmetika</c:v>
                </c:pt>
                <c:pt idx="21">
                  <c:v>Fotoaparát</c:v>
                </c:pt>
                <c:pt idx="22">
                  <c:v>Lieky na bolesť</c:v>
                </c:pt>
                <c:pt idx="23">
                  <c:v>Papierové vreckovky</c:v>
                </c:pt>
                <c:pt idx="24">
                  <c:v>Vlastný uterák</c:v>
                </c:pt>
                <c:pt idx="25">
                  <c:v>Osobná hygiena</c:v>
                </c:pt>
                <c:pt idx="26">
                  <c:v>Opaľovací krém</c:v>
                </c:pt>
                <c:pt idx="27">
                  <c:v>Slnečné okuliare</c:v>
                </c:pt>
                <c:pt idx="28">
                  <c:v>Mobil</c:v>
                </c:pt>
              </c:strCache>
            </c:strRef>
          </c:cat>
          <c:val>
            <c:numRef>
              <c:f>KU6_dovSK!$C$24:$AE$24</c:f>
              <c:numCache>
                <c:formatCode>0</c:formatCode>
                <c:ptCount val="29"/>
                <c:pt idx="0">
                  <c:v>8.6904259315724186</c:v>
                </c:pt>
                <c:pt idx="1">
                  <c:v>6.8720393580696006</c:v>
                </c:pt>
                <c:pt idx="2">
                  <c:v>12.08757599823435</c:v>
                </c:pt>
                <c:pt idx="3">
                  <c:v>13.846394180624181</c:v>
                </c:pt>
                <c:pt idx="4">
                  <c:v>19.16605980666553</c:v>
                </c:pt>
                <c:pt idx="5">
                  <c:v>20.303263981499459</c:v>
                </c:pt>
                <c:pt idx="6">
                  <c:v>21.886683468945289</c:v>
                </c:pt>
                <c:pt idx="7">
                  <c:v>19.10405049064186</c:v>
                </c:pt>
                <c:pt idx="8">
                  <c:v>26.58127257805824</c:v>
                </c:pt>
                <c:pt idx="9">
                  <c:v>33.969325659469497</c:v>
                </c:pt>
                <c:pt idx="10">
                  <c:v>36.278495759133733</c:v>
                </c:pt>
                <c:pt idx="11">
                  <c:v>35.196816344839348</c:v>
                </c:pt>
                <c:pt idx="12">
                  <c:v>28.227387807260151</c:v>
                </c:pt>
                <c:pt idx="13">
                  <c:v>45.957107567491789</c:v>
                </c:pt>
                <c:pt idx="14">
                  <c:v>45.115706779120273</c:v>
                </c:pt>
                <c:pt idx="15">
                  <c:v>41.838160594972798</c:v>
                </c:pt>
                <c:pt idx="16">
                  <c:v>52.342638204383448</c:v>
                </c:pt>
                <c:pt idx="17">
                  <c:v>56.376668940292298</c:v>
                </c:pt>
                <c:pt idx="18">
                  <c:v>65.168422732493454</c:v>
                </c:pt>
                <c:pt idx="19">
                  <c:v>71.307508624330893</c:v>
                </c:pt>
                <c:pt idx="20">
                  <c:v>79.983741259024228</c:v>
                </c:pt>
                <c:pt idx="21">
                  <c:v>78.183812615325209</c:v>
                </c:pt>
                <c:pt idx="22">
                  <c:v>79.721332801741227</c:v>
                </c:pt>
                <c:pt idx="23">
                  <c:v>74.603016207854239</c:v>
                </c:pt>
                <c:pt idx="24">
                  <c:v>77.923844117818078</c:v>
                </c:pt>
                <c:pt idx="25">
                  <c:v>87.388794362309341</c:v>
                </c:pt>
                <c:pt idx="26">
                  <c:v>96.195657450448451</c:v>
                </c:pt>
                <c:pt idx="27">
                  <c:v>92.347710769192105</c:v>
                </c:pt>
                <c:pt idx="28">
                  <c:v>95.745933146761814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10590208"/>
        <c:axId val="110620672"/>
      </c:barChart>
      <c:catAx>
        <c:axId val="11059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anchor="ctr" anchorCtr="1"/>
          <a:lstStyle/>
          <a:p>
            <a:pPr>
              <a:defRPr sz="1100" b="0"/>
            </a:pPr>
            <a:endParaRPr lang="cs-CZ"/>
          </a:p>
        </c:txPr>
        <c:crossAx val="110620672"/>
        <c:crosses val="autoZero"/>
        <c:auto val="1"/>
        <c:lblAlgn val="ctr"/>
        <c:lblOffset val="100"/>
        <c:noMultiLvlLbl val="0"/>
      </c:catAx>
      <c:valAx>
        <c:axId val="110620672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10590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Helvetica" pitchFamily="34" charset="0"/>
          <a:cs typeface="Helvetica" pitchFamily="34" charset="0"/>
        </a:defRPr>
      </a:pPr>
      <a:endParaRPr lang="cs-CZ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14T07:16:42.463" idx="17">
    <p:pos x="283" y="3880"/>
    <p:text>Doriešiť preklad textu okolo grafu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0.10515</cdr:x>
      <cdr:y>0.04978</cdr:y>
    </cdr:from>
    <cdr:to>
      <cdr:x>0.10515</cdr:x>
      <cdr:y>0.95436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009566" y="199619"/>
          <a:ext cx="0" cy="36273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0.10515</cdr:x>
      <cdr:y>0.04978</cdr:y>
    </cdr:from>
    <cdr:to>
      <cdr:x>0.10515</cdr:x>
      <cdr:y>0.95436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009566" y="199619"/>
          <a:ext cx="0" cy="36273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0.10515</cdr:x>
      <cdr:y>0.04978</cdr:y>
    </cdr:from>
    <cdr:to>
      <cdr:x>0.10515</cdr:x>
      <cdr:y>0.95436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009566" y="199619"/>
          <a:ext cx="0" cy="36273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0.12896</cdr:x>
      <cdr:y>0.04265</cdr:y>
    </cdr:from>
    <cdr:to>
      <cdr:x>0.12896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238207" y="154778"/>
          <a:ext cx="0" cy="328274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0.31944</cdr:x>
      <cdr:y>0.04265</cdr:y>
    </cdr:from>
    <cdr:to>
      <cdr:x>0.31944</cdr:x>
      <cdr:y>0.94723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2409825" y="171449"/>
          <a:ext cx="0" cy="3636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0.10515</cdr:x>
      <cdr:y>0.04978</cdr:y>
    </cdr:from>
    <cdr:to>
      <cdr:x>0.10515</cdr:x>
      <cdr:y>0.95436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009566" y="199619"/>
          <a:ext cx="0" cy="36273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2F5E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C5ECE-C47D-144F-9A32-2196633ADC54}" type="datetimeFigureOut">
              <a:rPr lang="en-US" smtClean="0"/>
              <a:t>7/22/2015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E9F43-B9B8-924E-AD47-815485869D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1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82068-7E4A-6742-A1D0-4116A3DCED97}" type="datetimeFigureOut">
              <a:rPr lang="en-US" smtClean="0"/>
              <a:t>7/22/2015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C58A9-DB5E-6E41-87D0-681C845D8C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41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/>
            <a:endParaRPr lang="cs-CZ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Zástupný symbol pro číslo snímku 3"/>
          <p:cNvSpPr txBox="1">
            <a:spLocks noGrp="1"/>
          </p:cNvSpPr>
          <p:nvPr/>
        </p:nvSpPr>
        <p:spPr bwMode="auto">
          <a:xfrm>
            <a:off x="3850444" y="9430091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algn="r" eaLnBrk="1" hangingPunct="1"/>
            <a:fld id="{A38E7A75-956C-FF46-9AC9-9D8DF39F978D}" type="slidenum">
              <a:rPr lang="en-GB" sz="1200"/>
              <a:pPr algn="r" eaLnBrk="1" hangingPunct="1"/>
              <a:t>1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83265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10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6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39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12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39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39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614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18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247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19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500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20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21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22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23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24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307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26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27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28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29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E0751C-B221-4938-BEB6-5A06CD71BE05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3</a:t>
            </a:fld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54587" cy="3717925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502" y="4716023"/>
            <a:ext cx="4984672" cy="4465614"/>
          </a:xfrm>
          <a:noFill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868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30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8186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652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32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127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480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35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36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37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38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39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5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9841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40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41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42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7165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43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44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620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378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095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48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49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9360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50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1704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628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52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53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54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55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56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3324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0" name="Rectangle 102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7085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58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4611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59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758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6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94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8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7D93-240F-4041-8284-FC16D3A96101}" type="slidenum">
              <a:rPr lang="en-AU" smtClean="0">
                <a:solidFill>
                  <a:prstClr val="black"/>
                </a:solidFill>
              </a:rPr>
              <a:pPr/>
              <a:t>9</a:t>
            </a:fld>
            <a:endParaRPr lang="en-A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257300"/>
            <a:ext cx="7772400" cy="1562101"/>
          </a:xfrm>
        </p:spPr>
        <p:txBody>
          <a:bodyPr>
            <a:normAutofit/>
          </a:bodyPr>
          <a:lstStyle>
            <a:lvl1pPr>
              <a:defRPr sz="3600" cap="all" baseline="0">
                <a:latin typeface="Helvetica"/>
                <a:cs typeface="Helvetica"/>
              </a:defRPr>
            </a:lvl1pPr>
          </a:lstStyle>
          <a:p>
            <a:r>
              <a:rPr lang="cs-CZ" dirty="0" smtClean="0"/>
              <a:t>CLICK TO EDIT MASTER TITLE</a:t>
            </a:r>
            <a:br>
              <a:rPr lang="cs-CZ" dirty="0" smtClean="0"/>
            </a:br>
            <a:r>
              <a:rPr lang="cs-CZ" sz="3200" dirty="0" smtClean="0"/>
              <a:t>CLICK TO 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46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BE1E1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033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>
          <a:xfrm>
            <a:off x="220920" y="6271866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E7A420-D41C-E741-88DF-A22365AC38A6}" type="slidenum">
              <a:rPr lang="en-US" sz="1400" smtClean="0">
                <a:solidFill>
                  <a:srgbClr val="756522"/>
                </a:solidFill>
                <a:latin typeface="Helvetica Neue"/>
                <a:cs typeface="Helvetica Neue"/>
              </a:rPr>
              <a:pPr/>
              <a:t>‹#›</a:t>
            </a:fld>
            <a:endParaRPr lang="en-US" sz="1400" dirty="0">
              <a:solidFill>
                <a:srgbClr val="75652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4179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>
          <a:xfrm>
            <a:off x="220920" y="6271866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E7A420-D41C-E741-88DF-A22365AC38A6}" type="slidenum">
              <a:rPr lang="en-US" sz="1400" smtClean="0">
                <a:solidFill>
                  <a:srgbClr val="756522"/>
                </a:solidFill>
                <a:latin typeface="Helvetica Neue"/>
                <a:cs typeface="Helvetica Neue"/>
              </a:rPr>
              <a:pPr/>
              <a:t>‹#›</a:t>
            </a:fld>
            <a:endParaRPr lang="en-US" sz="1400" dirty="0">
              <a:solidFill>
                <a:srgbClr val="75652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6052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8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161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/>
                <a:cs typeface="Helvetica"/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13100"/>
            <a:ext cx="7772400" cy="5842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BE1E11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652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75245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75245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4040188" cy="639762"/>
          </a:xfrm>
        </p:spPr>
        <p:txBody>
          <a:bodyPr anchor="ctr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17166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4704"/>
            <a:ext cx="4041775" cy="639762"/>
          </a:xfrm>
        </p:spPr>
        <p:txBody>
          <a:bodyPr anchor="ctr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17166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05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>
            <a:normAutofit/>
          </a:bodyPr>
          <a:lstStyle>
            <a:lvl1pPr algn="l">
              <a:defRPr sz="2400" b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0112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869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8229600" cy="509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>
            <p:custDataLst>
              <p:tags r:id="rId13"/>
            </p:custDataLst>
          </p:nvPr>
        </p:nvCxnSpPr>
        <p:spPr>
          <a:xfrm>
            <a:off x="306595" y="6165304"/>
            <a:ext cx="8380205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1067107" y="6387949"/>
            <a:ext cx="2664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©Perfect Crowd 2013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92080" y="6306482"/>
            <a:ext cx="339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noProof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rPr>
              <a:t>Fashion</a:t>
            </a:r>
            <a:r>
              <a:rPr lang="cs-CZ" sz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rPr>
              <a:t> report – </a:t>
            </a:r>
            <a:r>
              <a:rPr lang="cs-CZ" sz="1200" noProof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rPr>
              <a:t>leto</a:t>
            </a:r>
            <a:r>
              <a:rPr lang="cs-CZ" sz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rPr>
              <a:t>  2015 </a:t>
            </a:r>
            <a:br>
              <a:rPr lang="cs-CZ" sz="120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rPr>
            </a:br>
            <a:fld id="{1020B02F-98E3-5E49-AFD6-5890A166F86C}" type="slidenum">
              <a:rPr lang="cs-CZ" sz="1200" baseline="0" noProof="0" smtClean="0">
                <a:solidFill>
                  <a:srgbClr val="756522"/>
                </a:solidFill>
                <a:latin typeface="Helvetica"/>
                <a:cs typeface="Helvetica"/>
              </a:rPr>
              <a:pPr algn="r"/>
              <a:t>‹#›</a:t>
            </a:fld>
            <a:endParaRPr lang="cs-CZ" sz="1200" noProof="0" dirty="0">
              <a:solidFill>
                <a:srgbClr val="756522"/>
              </a:solidFill>
              <a:latin typeface="Helvetica"/>
              <a:cs typeface="Helvetica"/>
            </a:endParaRPr>
          </a:p>
        </p:txBody>
      </p:sp>
      <p:pic>
        <p:nvPicPr>
          <p:cNvPr id="10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45" y="6309320"/>
            <a:ext cx="707563" cy="3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5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400" b="0" kern="1200">
          <a:solidFill>
            <a:srgbClr val="BE1E11"/>
          </a:solidFill>
          <a:latin typeface="Helvetica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0" kern="1200">
          <a:solidFill>
            <a:srgbClr val="800000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1600" b="0" kern="1200">
          <a:solidFill>
            <a:srgbClr val="800000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b="0" kern="1200">
          <a:solidFill>
            <a:srgbClr val="800000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b="0" kern="1200">
          <a:solidFill>
            <a:srgbClr val="800000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rgbClr val="800000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2.xml"/><Relationship Id="rId3" Type="http://schemas.openxmlformats.org/officeDocument/2006/relationships/chart" Target="../charts/chart27.xml"/><Relationship Id="rId7" Type="http://schemas.openxmlformats.org/officeDocument/2006/relationships/chart" Target="../charts/chart3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0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8.xml"/><Relationship Id="rId3" Type="http://schemas.openxmlformats.org/officeDocument/2006/relationships/chart" Target="../charts/chart33.xml"/><Relationship Id="rId7" Type="http://schemas.openxmlformats.org/officeDocument/2006/relationships/chart" Target="../charts/chart37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6.xml"/><Relationship Id="rId5" Type="http://schemas.openxmlformats.org/officeDocument/2006/relationships/chart" Target="../charts/chart35.xml"/><Relationship Id="rId4" Type="http://schemas.openxmlformats.org/officeDocument/2006/relationships/chart" Target="../charts/chart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0.xml"/><Relationship Id="rId3" Type="http://schemas.openxmlformats.org/officeDocument/2006/relationships/chart" Target="../charts/chart45.xml"/><Relationship Id="rId7" Type="http://schemas.openxmlformats.org/officeDocument/2006/relationships/chart" Target="../charts/chart49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8.xml"/><Relationship Id="rId5" Type="http://schemas.openxmlformats.org/officeDocument/2006/relationships/chart" Target="../charts/chart47.xml"/><Relationship Id="rId4" Type="http://schemas.openxmlformats.org/officeDocument/2006/relationships/chart" Target="../charts/chart4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3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9.xml"/><Relationship Id="rId3" Type="http://schemas.openxmlformats.org/officeDocument/2006/relationships/chart" Target="../charts/chart54.xml"/><Relationship Id="rId7" Type="http://schemas.openxmlformats.org/officeDocument/2006/relationships/chart" Target="../charts/chart58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7.xml"/><Relationship Id="rId5" Type="http://schemas.openxmlformats.org/officeDocument/2006/relationships/chart" Target="../charts/chart56.xml"/><Relationship Id="rId4" Type="http://schemas.openxmlformats.org/officeDocument/2006/relationships/chart" Target="../charts/chart5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tbank.cz/o-bance/wealth-report/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idmap.cz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12277" y="2456708"/>
            <a:ext cx="8404212" cy="1562101"/>
          </a:xfrm>
        </p:spPr>
        <p:txBody>
          <a:bodyPr>
            <a:noAutofit/>
          </a:bodyPr>
          <a:lstStyle/>
          <a:p>
            <a:r>
              <a:rPr lang="sk-SK" dirty="0" smtClean="0"/>
              <a:t>S</a:t>
            </a:r>
            <a:r>
              <a:rPr lang="sk-SK" b="0" dirty="0" smtClean="0">
                <a:solidFill>
                  <a:srgbClr val="BE1E11"/>
                </a:solidFill>
              </a:rPr>
              <a:t>PRÁVA Z VÝSKUMU:</a:t>
            </a:r>
            <a:br>
              <a:rPr lang="sk-SK" b="0" dirty="0" smtClean="0">
                <a:solidFill>
                  <a:srgbClr val="BE1E11"/>
                </a:solidFill>
              </a:rPr>
            </a:br>
            <a:r>
              <a:rPr lang="sk-SK" sz="3200" dirty="0" smtClean="0"/>
              <a:t>Fashion Report – vlna LETO 2015</a:t>
            </a:r>
            <a:endParaRPr lang="sk-SK" sz="3200" b="0" dirty="0">
              <a:solidFill>
                <a:srgbClr val="BE1E1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148" y="302959"/>
            <a:ext cx="954341" cy="95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3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Ďalšie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veci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(2)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</a:t>
            </a:r>
            <a:r>
              <a:rPr lang="cs-CZ" sz="14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Čo všetko si ešte okrem oblečenia balíte na svoju dovolenku?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</a:t>
            </a:r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</a:t>
            </a:r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SR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400</a:t>
            </a:r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,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(ČR)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Kým toaletný papier si balíme obvykle na dovolenku v prírode, lieky na hnačku si balíme viac k moru. </a:t>
            </a:r>
            <a:r>
              <a:rPr lang="sk-SK" sz="1400" dirty="0"/>
              <a:t>D</a:t>
            </a:r>
            <a:r>
              <a:rPr lang="sk-SK" sz="1400" dirty="0" smtClean="0"/>
              <a:t>o mesta si zase častejšie pribalíme knihu.</a:t>
            </a:r>
            <a:endParaRPr lang="sk-SK" sz="1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98475"/>
              </p:ext>
            </p:extLst>
          </p:nvPr>
        </p:nvGraphicFramePr>
        <p:xfrm>
          <a:off x="3200399" y="1130865"/>
          <a:ext cx="4075341" cy="400050"/>
        </p:xfrm>
        <a:graphic>
          <a:graphicData uri="http://schemas.openxmlformats.org/drawingml/2006/table">
            <a:tbl>
              <a:tblPr/>
              <a:tblGrid>
                <a:gridCol w="804500"/>
                <a:gridCol w="745651"/>
                <a:gridCol w="877399"/>
                <a:gridCol w="858440"/>
                <a:gridCol w="789351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1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1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1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1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100" b="1" i="0" u="none" strike="noStrike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100" b="1" i="0" u="none" strike="noStrike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100" b="1" i="0" u="none" strike="noStrike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1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Dovolenka v </a:t>
                      </a:r>
                      <a:r>
                        <a:rPr lang="cs-CZ" sz="1100" b="1" i="0" u="none" strike="noStrike" dirty="0" err="1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meste</a:t>
                      </a:r>
                      <a:endParaRPr lang="cs-CZ" sz="1100" b="1" i="0" u="none" strike="noStrike" dirty="0">
                        <a:solidFill>
                          <a:srgbClr val="FFA102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Obdélník 20"/>
          <p:cNvSpPr/>
          <p:nvPr/>
        </p:nvSpPr>
        <p:spPr>
          <a:xfrm>
            <a:off x="323528" y="5718448"/>
            <a:ext cx="14991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83892"/>
              </p:ext>
            </p:extLst>
          </p:nvPr>
        </p:nvGraphicFramePr>
        <p:xfrm>
          <a:off x="3143248" y="5652226"/>
          <a:ext cx="3889375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6" name="Skupina 15"/>
          <p:cNvGrpSpPr/>
          <p:nvPr/>
        </p:nvGrpSpPr>
        <p:grpSpPr>
          <a:xfrm>
            <a:off x="-74431" y="1345250"/>
            <a:ext cx="7385688" cy="4604030"/>
            <a:chOff x="0" y="0"/>
            <a:chExt cx="7829724" cy="4613629"/>
          </a:xfrm>
        </p:grpSpPr>
        <p:graphicFrame>
          <p:nvGraphicFramePr>
            <p:cNvPr id="17" name="Graf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87107723"/>
                </p:ext>
              </p:extLst>
            </p:nvPr>
          </p:nvGraphicFramePr>
          <p:xfrm>
            <a:off x="5588664" y="2379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8" name="Graf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6793532"/>
                </p:ext>
              </p:extLst>
            </p:nvPr>
          </p:nvGraphicFramePr>
          <p:xfrm>
            <a:off x="4757510" y="2378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19" name="Skupina 18"/>
            <p:cNvGrpSpPr/>
            <p:nvPr/>
          </p:nvGrpSpPr>
          <p:grpSpPr>
            <a:xfrm>
              <a:off x="0" y="0"/>
              <a:ext cx="6164557" cy="4613629"/>
              <a:chOff x="0" y="0"/>
              <a:chExt cx="8679335" cy="5045529"/>
            </a:xfrm>
          </p:grpSpPr>
          <p:graphicFrame>
            <p:nvGraphicFramePr>
              <p:cNvPr id="22" name="Graf 2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4593357"/>
                  </p:ext>
                </p:extLst>
              </p:nvPr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3" name="Graf 2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58429340"/>
                  </p:ext>
                </p:extLst>
              </p:nvPr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4" name="Graf 2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71626806"/>
                  </p:ext>
                </p:extLst>
              </p:nvPr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94234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ZÁKLAD ŠATNÍKA POČAS DOVOLENKY</a:t>
            </a:r>
          </a:p>
          <a:p>
            <a:endParaRPr lang="cs-CZ" sz="1800" dirty="0" smtClean="0"/>
          </a:p>
          <a:p>
            <a:r>
              <a:rPr lang="sk-SK" sz="1800" dirty="0"/>
              <a:t>Na Slovensku sú podstatnejšou súčasťou </a:t>
            </a:r>
            <a:r>
              <a:rPr lang="sk-SK" sz="1800" dirty="0" smtClean="0"/>
              <a:t>dovolenkového šatníka: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 smtClean="0"/>
              <a:t>letné </a:t>
            </a:r>
            <a:r>
              <a:rPr lang="sk-SK" sz="1800" dirty="0"/>
              <a:t>topánky, </a:t>
            </a:r>
            <a:endParaRPr lang="sk-SK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 smtClean="0"/>
              <a:t>sukne </a:t>
            </a:r>
            <a:r>
              <a:rPr lang="sk-SK" sz="1800" dirty="0"/>
              <a:t>a </a:t>
            </a:r>
            <a:endParaRPr lang="sk-SK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 smtClean="0"/>
              <a:t>¾ </a:t>
            </a:r>
            <a:r>
              <a:rPr lang="sk-SK" sz="1800" dirty="0"/>
              <a:t>nohavice, </a:t>
            </a:r>
            <a:endParaRPr lang="cs-CZ" sz="1800" dirty="0"/>
          </a:p>
          <a:p>
            <a:endParaRPr lang="cs-CZ" sz="1800" dirty="0" smtClean="0"/>
          </a:p>
          <a:p>
            <a:r>
              <a:rPr lang="cs-CZ" sz="1800" dirty="0" err="1" smtClean="0"/>
              <a:t>Česi</a:t>
            </a:r>
            <a:r>
              <a:rPr lang="cs-CZ" sz="1800" dirty="0" smtClean="0"/>
              <a:t> </a:t>
            </a:r>
            <a:r>
              <a:rPr lang="cs-CZ" sz="1800" dirty="0" err="1" smtClean="0"/>
              <a:t>považujú</a:t>
            </a:r>
            <a:r>
              <a:rPr lang="cs-CZ" sz="1800" dirty="0" smtClean="0"/>
              <a:t> za </a:t>
            </a:r>
            <a:r>
              <a:rPr lang="cs-CZ" sz="1800" dirty="0" err="1" smtClean="0"/>
              <a:t>absolútny</a:t>
            </a:r>
            <a:r>
              <a:rPr lang="cs-CZ" sz="1800" dirty="0" smtClean="0"/>
              <a:t> základ </a:t>
            </a:r>
            <a:r>
              <a:rPr lang="cs-CZ" sz="1800" dirty="0" err="1" smtClean="0"/>
              <a:t>svojho</a:t>
            </a:r>
            <a:r>
              <a:rPr lang="cs-CZ" sz="1800" dirty="0" smtClean="0"/>
              <a:t> dovolenkového </a:t>
            </a:r>
            <a:r>
              <a:rPr lang="cs-CZ" sz="1800" dirty="0" err="1" smtClean="0"/>
              <a:t>šatníka</a:t>
            </a:r>
            <a:r>
              <a:rPr lang="cs-CZ" sz="1800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t</a:t>
            </a:r>
            <a:r>
              <a:rPr lang="cs-CZ" sz="1800" dirty="0" smtClean="0"/>
              <a:t>ričko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 smtClean="0"/>
              <a:t>šortky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lavky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1800" dirty="0" smtClean="0"/>
              <a:t>u žien ešte šaty</a:t>
            </a:r>
          </a:p>
          <a:p>
            <a:r>
              <a:rPr lang="sk-SK" sz="1800" dirty="0" smtClean="0"/>
              <a:t>a ďalej letné topánky, </a:t>
            </a:r>
            <a:r>
              <a:rPr lang="sk-SK" sz="1800" dirty="0" err="1" smtClean="0"/>
              <a:t>mikinu</a:t>
            </a:r>
            <a:r>
              <a:rPr lang="sk-SK" sz="1800" dirty="0" smtClean="0"/>
              <a:t>, tielko, pokrývku hlavy a sukňu. </a:t>
            </a:r>
          </a:p>
          <a:p>
            <a:endParaRPr lang="sk-SK" sz="1800" dirty="0" smtClean="0"/>
          </a:p>
          <a:p>
            <a:r>
              <a:rPr lang="sk-SK" sz="1800" dirty="0" smtClean="0"/>
              <a:t>Úlohu zohráva aj typ dovolenky. Zatiaľ čo pri dovolenke v prírode býva menej elegancie a je pri nej väčší dôraz kladený na obuv, pri mori je zase častejšie základom tričko, pokrývka hlavy / šatka a tiež šaty.</a:t>
            </a:r>
          </a:p>
        </p:txBody>
      </p:sp>
    </p:spTree>
    <p:extLst>
      <p:ext uri="{BB962C8B-B14F-4D97-AF65-F5344CB8AC3E}">
        <p14:creationId xmlns:p14="http://schemas.microsoft.com/office/powerpoint/2010/main" val="87850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SLOVENSKÝ KUFOR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26731983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Kusy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 </a:t>
            </a:r>
            <a:r>
              <a:rPr lang="cs-CZ" sz="1600" dirty="0" smtClean="0">
                <a:solidFill>
                  <a:srgbClr val="BE1E11"/>
                </a:solidFill>
                <a:latin typeface="Helvetica"/>
                <a:cs typeface="Helvetica"/>
              </a:rPr>
              <a:t>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priemerný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počet </a:t>
            </a:r>
            <a:r>
              <a:rPr lang="cs-CZ" sz="1600" b="1" i="1" dirty="0">
                <a:solidFill>
                  <a:srgbClr val="7391AD"/>
                </a:solidFill>
                <a:latin typeface="Helvetica"/>
                <a:cs typeface="Helvetica"/>
              </a:rPr>
              <a:t>S</a:t>
            </a:r>
            <a:r>
              <a:rPr lang="cs-CZ" sz="1600" b="1" i="1" dirty="0" smtClean="0">
                <a:solidFill>
                  <a:srgbClr val="7391AD"/>
                </a:solidFill>
                <a:latin typeface="Helvetica"/>
                <a:cs typeface="Helvetica"/>
              </a:rPr>
              <a:t>R</a:t>
            </a:r>
            <a:endParaRPr lang="cs-CZ" sz="1600" b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Autofit/>
          </a:bodyPr>
          <a:lstStyle/>
          <a:p>
            <a:pPr algn="just"/>
            <a:r>
              <a:rPr lang="sk-SK" sz="1400" dirty="0"/>
              <a:t>Slovenský kufor na dovolenku obsahuje 6 kusov spodnej bielizne, 5 </a:t>
            </a:r>
            <a:r>
              <a:rPr lang="sk-SK" sz="1400" dirty="0" smtClean="0"/>
              <a:t>párov ponožiek</a:t>
            </a:r>
            <a:r>
              <a:rPr lang="sk-SK" sz="1400" dirty="0"/>
              <a:t>, 5 tričiek, 2 </a:t>
            </a:r>
            <a:r>
              <a:rPr lang="sk-SK" sz="1400" dirty="0" smtClean="0"/>
              <a:t>páry topánok, </a:t>
            </a:r>
            <a:r>
              <a:rPr lang="sk-SK" sz="1400" dirty="0"/>
              <a:t>2 </a:t>
            </a:r>
            <a:r>
              <a:rPr lang="sk-SK" sz="1400" dirty="0" smtClean="0"/>
              <a:t>tielka, </a:t>
            </a:r>
            <a:r>
              <a:rPr lang="sk-SK" sz="1400" dirty="0"/>
              <a:t>2 </a:t>
            </a:r>
            <a:r>
              <a:rPr lang="sk-SK" sz="1400" dirty="0" smtClean="0"/>
              <a:t>šortky, </a:t>
            </a:r>
            <a:r>
              <a:rPr lang="sk-SK" sz="1400" dirty="0"/>
              <a:t>2 </a:t>
            </a:r>
            <a:r>
              <a:rPr lang="sk-SK" sz="1400" dirty="0" smtClean="0"/>
              <a:t>šiat </a:t>
            </a:r>
            <a:r>
              <a:rPr lang="sk-SK" sz="1400" dirty="0"/>
              <a:t>(u žien), 2 </a:t>
            </a:r>
            <a:r>
              <a:rPr lang="sk-SK" sz="1400" dirty="0" smtClean="0"/>
              <a:t>nohavíc, </a:t>
            </a:r>
            <a:r>
              <a:rPr lang="sk-SK" sz="1400" dirty="0"/>
              <a:t>2 </a:t>
            </a:r>
            <a:r>
              <a:rPr lang="sk-SK" sz="1400" dirty="0" smtClean="0"/>
              <a:t>plaviek, </a:t>
            </a:r>
            <a:r>
              <a:rPr lang="sk-SK" sz="1400" dirty="0"/>
              <a:t>2 sukne, 1 </a:t>
            </a:r>
            <a:r>
              <a:rPr lang="sk-SK" sz="1400" dirty="0" smtClean="0"/>
              <a:t>mikinu, bundu, </a:t>
            </a:r>
            <a:r>
              <a:rPr lang="sk-SK" sz="1400" dirty="0"/>
              <a:t>pyžamo a len každý druhý si berie šatku. Slovenské ženy si berú o jednu spodnú bielizeň viac, ale o jedny ponožky </a:t>
            </a:r>
            <a:r>
              <a:rPr lang="sk-SK" sz="1400" dirty="0" smtClean="0"/>
              <a:t>menej </a:t>
            </a:r>
            <a:r>
              <a:rPr lang="sk-SK" sz="1400" dirty="0"/>
              <a:t>ako </a:t>
            </a:r>
            <a:r>
              <a:rPr lang="sk-SK" sz="1400" dirty="0" smtClean="0"/>
              <a:t>muži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sp>
        <p:nvSpPr>
          <p:cNvPr id="7" name="TextBox 8"/>
          <p:cNvSpPr txBox="1"/>
          <p:nvPr/>
        </p:nvSpPr>
        <p:spPr>
          <a:xfrm>
            <a:off x="323528" y="5941050"/>
            <a:ext cx="8280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Teraz sa budeme rozprávať konkrétne.   Koľko z týchto jednotlivých oblečení si zvyčajne na svoju hlavnú letnú dovolenku balíte?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7" y="5791071"/>
            <a:ext cx="124264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celkovo</a:t>
            </a:r>
            <a:endParaRPr lang="cs-CZ" sz="8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32984"/>
              </p:ext>
            </p:extLst>
          </p:nvPr>
        </p:nvGraphicFramePr>
        <p:xfrm>
          <a:off x="409581" y="1457324"/>
          <a:ext cx="8372469" cy="4010024"/>
        </p:xfrm>
        <a:graphic>
          <a:graphicData uri="http://schemas.openxmlformats.org/drawingml/2006/table">
            <a:tbl>
              <a:tblPr/>
              <a:tblGrid>
                <a:gridCol w="947462"/>
                <a:gridCol w="435059"/>
                <a:gridCol w="483265"/>
                <a:gridCol w="386853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35059"/>
                <a:gridCol w="464063"/>
              </a:tblGrid>
              <a:tr h="45218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 </a:t>
                      </a:r>
                      <a:r>
                        <a:rPr lang="cs-CZ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ks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Nohavičky/Slipy, </a:t>
                      </a:r>
                      <a:r>
                        <a:rPr lang="cs-CZ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trenírky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Šperky, bižutéria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 alebo sveter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Pyžamo, nočná košeľa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Šátka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0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5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9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AA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C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BF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92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B6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A9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B5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meste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9E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C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B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menej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C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N=158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3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0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8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39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SLOVENSKÝ </a:t>
            </a:r>
            <a:r>
              <a:rPr lang="sk-SK" sz="1800" b="1" dirty="0"/>
              <a:t>KUFOR</a:t>
            </a:r>
          </a:p>
          <a:p>
            <a:endParaRPr lang="sk-SK" sz="1800" dirty="0"/>
          </a:p>
          <a:p>
            <a:pPr algn="just"/>
            <a:r>
              <a:rPr lang="sk-SK" sz="1800" dirty="0"/>
              <a:t>Slovenský kufor na dovolenku obsahuje 6 kusov spodnej bielizne, 5 párov ponožiek, 5 tričiek, 2 topánok, 2 tielka, 2 nohavíc, 2 šortiek, 2 šiat (u žien</a:t>
            </a:r>
            <a:r>
              <a:rPr lang="sk-SK" sz="1800" dirty="0" smtClean="0"/>
              <a:t>), </a:t>
            </a:r>
            <a:r>
              <a:rPr lang="sk-SK" sz="1800" dirty="0"/>
              <a:t>2 plaviek, 2 sukne, 1 mikinu, bundu, pyžamo a len každý druhý si berie šatku. Slovenské ženy si berú o jednu spodnú bielizeň viac, ale o jedny ponožky menej ako muži.</a:t>
            </a:r>
          </a:p>
          <a:p>
            <a:endParaRPr lang="sk-SK" sz="1800" dirty="0"/>
          </a:p>
          <a:p>
            <a:r>
              <a:rPr lang="sk-SK" sz="1800" dirty="0"/>
              <a:t>Všeobecne je slovenský </a:t>
            </a:r>
            <a:r>
              <a:rPr lang="sk-SK" sz="1800" dirty="0" smtClean="0"/>
              <a:t>dovolenkový kufor </a:t>
            </a:r>
            <a:r>
              <a:rPr lang="sk-SK" sz="1800" dirty="0"/>
              <a:t>prázdnejší </a:t>
            </a:r>
            <a:r>
              <a:rPr lang="sk-SK" sz="1800" dirty="0" smtClean="0"/>
              <a:t>v porovnaní s jeho českou variantou. </a:t>
            </a:r>
            <a:r>
              <a:rPr lang="sk-SK" sz="1800" dirty="0"/>
              <a:t>Česi si často balia veci, o ktorých sa dá očakávať, že sa dajú zohnať aj v mieste dovolenky. Napríklad polovica cestuje s toaletným papierom. Slováci si viac balia predmety spojené s úpravou zovňajšku a elektroniku.</a:t>
            </a:r>
          </a:p>
          <a:p>
            <a:endParaRPr lang="sk-SK" sz="1800" dirty="0"/>
          </a:p>
          <a:p>
            <a:pPr algn="just"/>
            <a:r>
              <a:rPr lang="sk-SK" sz="1800" dirty="0"/>
              <a:t>Kým toaletný papier si balíme obvykle na dovolenku v prírode, lieky na hnačku si balíme viac k moru a do mesta si zase častejšie </a:t>
            </a:r>
            <a:r>
              <a:rPr lang="sk-SK" sz="1800" dirty="0" smtClean="0"/>
              <a:t>pribalíme </a:t>
            </a:r>
            <a:r>
              <a:rPr lang="sk-SK" sz="1800" dirty="0"/>
              <a:t>knihu.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635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ČESKÝ KUFOR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9079380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Kusy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(3) </a:t>
            </a:r>
            <a:r>
              <a:rPr lang="cs-CZ" sz="1600" dirty="0" smtClean="0">
                <a:solidFill>
                  <a:srgbClr val="BE1E11"/>
                </a:solidFill>
                <a:latin typeface="Helvetica"/>
                <a:cs typeface="Helvetica"/>
              </a:rPr>
              <a:t>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priemerný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počet </a:t>
            </a:r>
            <a:r>
              <a:rPr lang="cs-CZ" sz="1600" b="1" i="1" dirty="0" smtClean="0">
                <a:solidFill>
                  <a:srgbClr val="7391AD"/>
                </a:solidFill>
                <a:latin typeface="Helvetica"/>
                <a:cs typeface="Helvetica"/>
              </a:rPr>
              <a:t>ČR</a:t>
            </a:r>
            <a:endParaRPr lang="cs-CZ" sz="1600" b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941050"/>
            <a:ext cx="8280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Tak a teraz sa budeme </a:t>
            </a:r>
            <a:r>
              <a:rPr lang="sk-SK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bavit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konkrétne.  Koľko z týchto jednotlivých oblečení si na vašu hlavnú letnú dovolenku zvyčajne balíte?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k-SK" b="0" dirty="0" smtClean="0">
                <a:solidFill>
                  <a:srgbClr val="800000"/>
                </a:solidFill>
              </a:rPr>
              <a:t>Český kufor na dovolenku obsahuje: 7 treniek, 6 ponožiek, 5 tričiek, 2 </a:t>
            </a:r>
            <a:r>
              <a:rPr lang="sk-SK" dirty="0" smtClean="0"/>
              <a:t>topánky</a:t>
            </a:r>
            <a:r>
              <a:rPr lang="sk-SK" b="0" dirty="0" smtClean="0">
                <a:solidFill>
                  <a:srgbClr val="800000"/>
                </a:solidFill>
              </a:rPr>
              <a:t>, 2 tielka, 2 </a:t>
            </a:r>
            <a:r>
              <a:rPr lang="sk-SK" dirty="0" smtClean="0"/>
              <a:t>nohavice</a:t>
            </a:r>
            <a:r>
              <a:rPr lang="sk-SK" b="0" dirty="0" smtClean="0">
                <a:solidFill>
                  <a:srgbClr val="800000"/>
                </a:solidFill>
              </a:rPr>
              <a:t>, 2 </a:t>
            </a:r>
            <a:r>
              <a:rPr lang="sk-SK" dirty="0" smtClean="0"/>
              <a:t>šortky</a:t>
            </a:r>
            <a:r>
              <a:rPr lang="sk-SK" b="0" dirty="0" smtClean="0">
                <a:solidFill>
                  <a:srgbClr val="800000"/>
                </a:solidFill>
              </a:rPr>
              <a:t>, 2 šaty (u žien), 2 plavky, po 1 sukni, </a:t>
            </a:r>
            <a:r>
              <a:rPr lang="sk-SK" b="0" dirty="0" err="1" smtClean="0">
                <a:solidFill>
                  <a:srgbClr val="800000"/>
                </a:solidFill>
              </a:rPr>
              <a:t>mikine</a:t>
            </a:r>
            <a:r>
              <a:rPr lang="sk-SK" b="0" dirty="0" smtClean="0">
                <a:solidFill>
                  <a:srgbClr val="800000"/>
                </a:solidFill>
              </a:rPr>
              <a:t>, bunde, pyžame a </a:t>
            </a:r>
            <a:r>
              <a:rPr lang="sk-SK" dirty="0" smtClean="0"/>
              <a:t>iba</a:t>
            </a:r>
            <a:r>
              <a:rPr lang="sk-SK" b="0" dirty="0" smtClean="0">
                <a:solidFill>
                  <a:srgbClr val="800000"/>
                </a:solidFill>
              </a:rPr>
              <a:t> každý druhý si berie šatku.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23527" y="5791071"/>
            <a:ext cx="12186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endParaRPr lang="cs-CZ" sz="800" i="1" dirty="0">
              <a:solidFill>
                <a:srgbClr val="FF0000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78925"/>
              </p:ext>
            </p:extLst>
          </p:nvPr>
        </p:nvGraphicFramePr>
        <p:xfrm>
          <a:off x="418778" y="1476377"/>
          <a:ext cx="8375854" cy="4014620"/>
        </p:xfrm>
        <a:graphic>
          <a:graphicData uri="http://schemas.openxmlformats.org/drawingml/2006/table">
            <a:tbl>
              <a:tblPr/>
              <a:tblGrid>
                <a:gridCol w="947844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35235"/>
                <a:gridCol w="464250"/>
              </a:tblGrid>
              <a:tr h="40146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ks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 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Nohavičky/slipy/trenky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Boty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Šperky, bižutéria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err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alebo sveter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Pyžamo, nočné košele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</a:t>
                      </a:r>
                      <a:endParaRPr lang="sk-SK" sz="8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3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C2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9C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B9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4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A8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AD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C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2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vode v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C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E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8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meste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1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menej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AE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C7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1,3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462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8,1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6,0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5,2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2,6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2,4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1,5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1,8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0,9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0,7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N=162</a:t>
                      </a:r>
                    </a:p>
                  </a:txBody>
                  <a:tcPr marL="7127" marR="7127" marT="71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VÝDAVKY</a:t>
            </a:r>
            <a:r>
              <a:rPr lang="cs-CZ" sz="4400" b="0" dirty="0" smtClean="0">
                <a:solidFill>
                  <a:srgbClr val="BE1E11"/>
                </a:solidFill>
              </a:rPr>
              <a:t> ZA MÓDU SPOJENÉ S DOVOLENKOU</a:t>
            </a:r>
            <a:endParaRPr lang="en-AU" sz="44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285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>
                <a:solidFill>
                  <a:srgbClr val="BE1E11"/>
                </a:solidFill>
                <a:latin typeface="Helvetica"/>
                <a:cs typeface="Helvetica"/>
              </a:rPr>
              <a:t>Kúpa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>
                <a:solidFill>
                  <a:srgbClr val="BE1E11"/>
                </a:solidFill>
                <a:latin typeface="Helvetica"/>
                <a:cs typeface="Helvetica"/>
              </a:rPr>
              <a:t>oblečenia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>
                <a:solidFill>
                  <a:srgbClr val="BE1E11"/>
                </a:solidFill>
                <a:latin typeface="Helvetica"/>
                <a:cs typeface="Helvetica"/>
              </a:rPr>
              <a:t>pred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dovolenkou (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2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) - </a:t>
            </a:r>
            <a:r>
              <a:rPr lang="cs-CZ" sz="16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cs-CZ" sz="1400" i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Čo si tento rok plánujete kúpiť na letnej dovolenke ešte pred dovolenkou samotnou?</a:t>
            </a: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</a:t>
            </a:r>
            <a:r>
              <a:rPr lang="sk-SK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etci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respondenti, N(ČR)=400, N(SR)=400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09579" y="481406"/>
            <a:ext cx="8208912" cy="737220"/>
          </a:xfrm>
        </p:spPr>
        <p:txBody>
          <a:bodyPr>
            <a:normAutofit/>
          </a:bodyPr>
          <a:lstStyle/>
          <a:p>
            <a:r>
              <a:rPr lang="sk-SK" sz="1400" dirty="0" smtClean="0"/>
              <a:t>Pred hlavnou dovolenkou robíme veľké nákupy, nakupujeme hlavne tričká, plavky, šortky, sandále, šaty, nohavice, sukne, tielka, športovú obuv a ponožky.  Práve tričká, plavky a sandále nakupuje pred dovolenkou  viac Slovákov ako Čechov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4762499" y="5825955"/>
            <a:ext cx="4467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1400" i="1" dirty="0" err="1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735081"/>
              </p:ext>
            </p:extLst>
          </p:nvPr>
        </p:nvGraphicFramePr>
        <p:xfrm>
          <a:off x="171450" y="1579081"/>
          <a:ext cx="8896353" cy="3993046"/>
        </p:xfrm>
        <a:graphic>
          <a:graphicData uri="http://schemas.openxmlformats.org/drawingml/2006/table">
            <a:tbl>
              <a:tblPr/>
              <a:tblGrid>
                <a:gridCol w="870971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399936"/>
                <a:gridCol w="426598"/>
              </a:tblGrid>
              <a:tr h="98509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 </a:t>
                      </a:r>
                      <a:r>
                        <a:rPr lang="cs-CZ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%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Sandále alebo žabky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Sukne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uzavreté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Klobúk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otvorené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err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nebo sveter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Čapice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Spoločenské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Nič z uvedeného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41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3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C7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7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41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BB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E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41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AA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E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7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1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CC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5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4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A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9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vode v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1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7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6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C2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7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B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meste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AE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C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A8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menej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6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4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C6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E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N=158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0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A9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B1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BA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323528" y="5718448"/>
            <a:ext cx="136447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*řazeno dle celkem ČR</a:t>
            </a:r>
            <a:endParaRPr lang="cs-CZ" sz="9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1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Kúpa oblečenia pred dovolenkou 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(1) - </a:t>
            </a:r>
            <a:r>
              <a:rPr lang="cs-CZ" sz="1600" b="1" dirty="0" smtClean="0">
                <a:solidFill>
                  <a:srgbClr val="7391AD"/>
                </a:solidFill>
                <a:latin typeface="Helvetica"/>
                <a:cs typeface="Helvetica"/>
              </a:rPr>
              <a:t>ČR</a:t>
            </a:r>
            <a:endParaRPr lang="cs-CZ" sz="1400" i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Čo si tento rok plánujete kúpiť na letnej dovolenke ešte pred dovolenkou samotnou?</a:t>
            </a: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</a:t>
            </a:r>
            <a:r>
              <a:rPr lang="sk-SK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etci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respondenti, N(ČR)=400, N(SR)=400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Pred hlavnou dovolenkou robia Česi veľké nákupy, no v tomto za Slovákmi zaostávajú. Tí nakupujú oveľa viac. Česi nákupné košíky plnia hlavne tričkami, plavkami, šortkami, sandálmi, šatami, nohavicami, sukňami, tielkami, športovou obuvou a ponožkami.  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6775" y="5813087"/>
            <a:ext cx="4467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 smtClean="0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49325"/>
              </p:ext>
            </p:extLst>
          </p:nvPr>
        </p:nvGraphicFramePr>
        <p:xfrm>
          <a:off x="190508" y="1562100"/>
          <a:ext cx="8858249" cy="3990975"/>
        </p:xfrm>
        <a:graphic>
          <a:graphicData uri="http://schemas.openxmlformats.org/drawingml/2006/table">
            <a:tbl>
              <a:tblPr/>
              <a:tblGrid>
                <a:gridCol w="867241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398223"/>
                <a:gridCol w="424771"/>
              </a:tblGrid>
              <a:tr h="984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%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 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Sandále alebo žabky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Sukne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uzavreté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Klobúk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otvorené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err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nebo sveter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Čapice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Spoločenské topánky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Nič z uvedeného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93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3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AD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B6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E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3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93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9E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4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AA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4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AE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935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B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E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B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3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7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C5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E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9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BB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9F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1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AA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8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6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vode v ČR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CF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C9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</a:t>
                      </a:r>
                      <a:r>
                        <a:rPr lang="sk-SK" sz="900" b="1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meste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1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7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9B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7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6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2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9F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menej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1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B2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B3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2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6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B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6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09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viacej dní</a:t>
                      </a:r>
                      <a:endParaRPr lang="sk-SK" sz="900" b="1" i="0" u="none" strike="noStrike" noProof="0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9F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9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1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A4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6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2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0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BD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N=162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323528" y="5718448"/>
            <a:ext cx="15055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ČR</a:t>
            </a:r>
            <a:endParaRPr lang="cs-CZ" sz="9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84102" y="330622"/>
            <a:ext cx="6981372" cy="655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Fashion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report -e 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Fashion report je dlhodobý prieskumný projekt najväčšieho českého online obchodu s módou ZOOT a výskumnej agentúry Perfect Crowd, ktorý mapuje súčasné obliekanie a vkus Čechov a Slovákov, ich mesačné výdavky za oblečenie či ochotu nakupovať v priebehu roka. Čísla a zistenia sa opierajú o reprezentatívnu vzorku českej a slovenskej populácie od 15 do 55 rokov.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V rámci Fashion reportu je dlhodobo sledovaná česká a slovenská móda naprieč generáciami aj regiónmi taká, aká skutočne je.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ZOOT chce z pozície popredného českého online obchodu s módou prinášať na český i slovenský módny trh demokratizáciu štýlového obliekania a radosť z módy ako výrazu spoločenskej pestrosti a aktívneho prístupu k životu i svetu vôkol nás.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Cieľom Fashion reportu je pravidelne informovať o pokrokoch v tomto snažení a skúmať, ako Česi a Slováci objavujú radosť z módy a obliekania.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cs-CZ" sz="1600" dirty="0" err="1" smtClean="0">
                <a:solidFill>
                  <a:schemeClr val="accent2">
                    <a:lumMod val="75000"/>
                  </a:schemeClr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www.fashionreport.sk</a:t>
            </a:r>
            <a:endParaRPr lang="cs-CZ" sz="1600" dirty="0" smtClean="0">
              <a:solidFill>
                <a:schemeClr val="accent2">
                  <a:lumMod val="75000"/>
                </a:schemeClr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cs-CZ" sz="1400" dirty="0">
              <a:solidFill>
                <a:srgbClr val="C00000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cs-CZ" sz="1400" dirty="0" smtClean="0">
              <a:solidFill>
                <a:srgbClr val="C00000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cs-CZ" sz="1400" dirty="0">
              <a:solidFill>
                <a:srgbClr val="C00000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496179"/>
              </p:ext>
            </p:extLst>
          </p:nvPr>
        </p:nvGraphicFramePr>
        <p:xfrm>
          <a:off x="919446" y="1209675"/>
          <a:ext cx="9601200" cy="445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Výdavky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pred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dovolenkou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koľko približne za nákup oblečenia pre seba pred dovolenku zvyčajne vydáte?  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Eur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neuviedli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"Nič z uvedeného"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Aspoň 55 eur </a:t>
            </a:r>
            <a:r>
              <a:rPr lang="cs-CZ" sz="1400" dirty="0" err="1" smtClean="0"/>
              <a:t>minie</a:t>
            </a:r>
            <a:r>
              <a:rPr lang="cs-CZ" sz="1400" dirty="0" smtClean="0"/>
              <a:t> za </a:t>
            </a:r>
            <a:r>
              <a:rPr lang="cs-CZ" sz="1400" dirty="0" err="1" smtClean="0"/>
              <a:t>oblečenie</a:t>
            </a:r>
            <a:r>
              <a:rPr lang="cs-CZ" sz="1400" dirty="0" smtClean="0"/>
              <a:t> </a:t>
            </a:r>
            <a:r>
              <a:rPr lang="cs-CZ" sz="1400" dirty="0" err="1" smtClean="0"/>
              <a:t>pre</a:t>
            </a:r>
            <a:r>
              <a:rPr lang="cs-CZ" sz="1400" dirty="0" smtClean="0"/>
              <a:t> </a:t>
            </a:r>
            <a:r>
              <a:rPr lang="cs-CZ" sz="1400" dirty="0" err="1" smtClean="0"/>
              <a:t>seba</a:t>
            </a:r>
            <a:r>
              <a:rPr lang="cs-CZ" sz="1400" dirty="0" smtClean="0"/>
              <a:t> </a:t>
            </a:r>
            <a:r>
              <a:rPr lang="cs-CZ" sz="1400" dirty="0" err="1" smtClean="0"/>
              <a:t>pred</a:t>
            </a:r>
            <a:r>
              <a:rPr lang="cs-CZ" sz="1400" dirty="0" smtClean="0"/>
              <a:t> dovolenkou 70 % </a:t>
            </a:r>
            <a:r>
              <a:rPr lang="cs-CZ" sz="1400" dirty="0" err="1" smtClean="0"/>
              <a:t>Slovákov</a:t>
            </a:r>
            <a:r>
              <a:rPr lang="cs-CZ" sz="1400" dirty="0" smtClean="0"/>
              <a:t>, </a:t>
            </a:r>
            <a:r>
              <a:rPr lang="cs-CZ" sz="1400" dirty="0"/>
              <a:t>ale </a:t>
            </a:r>
            <a:r>
              <a:rPr lang="cs-CZ" sz="1400" dirty="0" smtClean="0"/>
              <a:t>len </a:t>
            </a:r>
            <a:r>
              <a:rPr lang="cs-CZ" sz="1400" dirty="0"/>
              <a:t>52 % </a:t>
            </a:r>
            <a:r>
              <a:rPr lang="cs-CZ" sz="1400" dirty="0" smtClean="0"/>
              <a:t>Čechov.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4862"/>
              </p:ext>
            </p:extLst>
          </p:nvPr>
        </p:nvGraphicFramePr>
        <p:xfrm>
          <a:off x="912545" y="5480776"/>
          <a:ext cx="6064800" cy="186599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8659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62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Výdavok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pred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dovolenkou (2)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</a:t>
            </a:r>
            <a:r>
              <a:rPr lang="cs-CZ" sz="14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koľko približne za nákup oblečenia pre seba pred dovolenku zvyčajne vydáte?  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Eur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neuviedli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"Nič z uvedeného"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 smtClean="0"/>
              <a:t>Najviac</a:t>
            </a:r>
            <a:r>
              <a:rPr lang="cs-CZ" sz="1400" dirty="0" smtClean="0"/>
              <a:t> </a:t>
            </a:r>
            <a:r>
              <a:rPr lang="cs-CZ" sz="1400" dirty="0"/>
              <a:t>za </a:t>
            </a:r>
            <a:r>
              <a:rPr lang="cs-CZ" sz="1400" dirty="0" err="1" smtClean="0"/>
              <a:t>oblečenie</a:t>
            </a:r>
            <a:r>
              <a:rPr lang="cs-CZ" sz="1400" dirty="0" smtClean="0"/>
              <a:t> </a:t>
            </a:r>
            <a:r>
              <a:rPr lang="cs-CZ" sz="1400" dirty="0" err="1" smtClean="0"/>
              <a:t>míňame</a:t>
            </a:r>
            <a:r>
              <a:rPr lang="cs-CZ" sz="1400" dirty="0" smtClean="0"/>
              <a:t> </a:t>
            </a:r>
            <a:r>
              <a:rPr lang="cs-CZ" sz="1400" dirty="0" err="1" smtClean="0"/>
              <a:t>pred</a:t>
            </a:r>
            <a:r>
              <a:rPr lang="cs-CZ" sz="1400" dirty="0" smtClean="0"/>
              <a:t> dovolenkou </a:t>
            </a:r>
            <a:r>
              <a:rPr lang="cs-CZ" sz="1400" dirty="0" err="1" smtClean="0"/>
              <a:t>pri</a:t>
            </a:r>
            <a:r>
              <a:rPr lang="cs-CZ" sz="1400" dirty="0" smtClean="0"/>
              <a:t> </a:t>
            </a:r>
            <a:r>
              <a:rPr lang="cs-CZ" sz="1400" dirty="0" err="1" smtClean="0"/>
              <a:t>mori</a:t>
            </a:r>
            <a:r>
              <a:rPr lang="cs-CZ" sz="1400" dirty="0"/>
              <a:t> </a:t>
            </a:r>
            <a:r>
              <a:rPr lang="cs-CZ" sz="1400" dirty="0" smtClean="0"/>
              <a:t>...</a:t>
            </a:r>
            <a:endParaRPr lang="cs-CZ" sz="1400" dirty="0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30504"/>
              </p:ext>
            </p:extLst>
          </p:nvPr>
        </p:nvGraphicFramePr>
        <p:xfrm>
          <a:off x="1466849" y="5404576"/>
          <a:ext cx="4772025" cy="190500"/>
        </p:xfrm>
        <a:graphic>
          <a:graphicData uri="http://schemas.openxmlformats.org/drawingml/2006/table">
            <a:tbl>
              <a:tblPr/>
              <a:tblGrid>
                <a:gridCol w="954405"/>
                <a:gridCol w="954405"/>
                <a:gridCol w="954405"/>
                <a:gridCol w="954405"/>
                <a:gridCol w="95440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4762499" y="5825955"/>
            <a:ext cx="4467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 smtClean="0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10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591715"/>
              </p:ext>
            </p:extLst>
          </p:nvPr>
        </p:nvGraphicFramePr>
        <p:xfrm>
          <a:off x="1400175" y="1076325"/>
          <a:ext cx="9601200" cy="441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04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Výdavky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pred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dovolenkou (3)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dĺžka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dovolenky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koľko približne za nákup oblečenia pre seba pred dovolenku zvyčajne vydáte?  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Eur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neuviedli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"Nič z uvedeného"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...a </a:t>
            </a:r>
            <a:r>
              <a:rPr lang="cs-CZ" sz="1400" dirty="0" err="1" smtClean="0"/>
              <a:t>pred</a:t>
            </a:r>
            <a:r>
              <a:rPr lang="cs-CZ" sz="1400" dirty="0" smtClean="0"/>
              <a:t> </a:t>
            </a:r>
            <a:r>
              <a:rPr lang="cs-CZ" sz="1400" dirty="0" err="1" smtClean="0"/>
              <a:t>dlhšou</a:t>
            </a:r>
            <a:r>
              <a:rPr lang="cs-CZ" sz="1400" dirty="0" smtClean="0"/>
              <a:t> dovolenkou.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262631"/>
              </p:ext>
            </p:extLst>
          </p:nvPr>
        </p:nvGraphicFramePr>
        <p:xfrm>
          <a:off x="793199" y="54236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4762499" y="5825955"/>
            <a:ext cx="4467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 smtClean="0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11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319325"/>
              </p:ext>
            </p:extLst>
          </p:nvPr>
        </p:nvGraphicFramePr>
        <p:xfrm>
          <a:off x="790575" y="1123950"/>
          <a:ext cx="9601200" cy="4348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241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Výdavky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pred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dovolenkou (4) 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priemerné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sumy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koľko približne za nákup oblečenia pre seba pred dovolenku zvyčajne vydáte?  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Eur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neuviedli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"Nič z uvedeného"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 smtClean="0"/>
              <a:t>Porovnanie</a:t>
            </a:r>
            <a:r>
              <a:rPr lang="cs-CZ" sz="1400" dirty="0" smtClean="0"/>
              <a:t> </a:t>
            </a:r>
            <a:r>
              <a:rPr lang="cs-CZ" sz="1400" dirty="0" err="1" smtClean="0"/>
              <a:t>priemerných</a:t>
            </a:r>
            <a:r>
              <a:rPr lang="cs-CZ" sz="1400" dirty="0" smtClean="0"/>
              <a:t> </a:t>
            </a:r>
            <a:r>
              <a:rPr lang="cs-CZ" sz="1400" dirty="0" err="1" smtClean="0"/>
              <a:t>súm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762499" y="5825955"/>
            <a:ext cx="4467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 smtClean="0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87435"/>
              </p:ext>
            </p:extLst>
          </p:nvPr>
        </p:nvGraphicFramePr>
        <p:xfrm>
          <a:off x="1696213" y="1571625"/>
          <a:ext cx="5535550" cy="3314699"/>
        </p:xfrm>
        <a:graphic>
          <a:graphicData uri="http://schemas.openxmlformats.org/drawingml/2006/table">
            <a:tbl>
              <a:tblPr/>
              <a:tblGrid>
                <a:gridCol w="1977292"/>
                <a:gridCol w="1779129"/>
                <a:gridCol w="1779129"/>
              </a:tblGrid>
              <a:tr h="30008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</a:t>
                      </a:r>
                      <a:r>
                        <a:rPr lang="cs-CZ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Eur/Kč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Priemer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Priemer ČR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 Eur / 2118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1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 Eur / 1641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78,0 Eur / 2130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0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 Eur / 1621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E8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 Eur / 2105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 Eur / 1662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prírode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79,5 Eur / 2170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C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52,2 Eur / 1425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pri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mori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 Eur / 2441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92A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 Eur / 2118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1C5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 Eur / 1899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6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 Eur / 1331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meste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 Eur / 2139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 Eur / 1583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B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menej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 Eur / 2101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 Eur / 1288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89,1 Eur / 2432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3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 Eur / 2063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 5 tis.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obyvateľov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81,8 Eur / 2232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6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 Eur / 1569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</a:tr>
              <a:tr h="2474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5-100 tis.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obyvateľov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 Eur / 1921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 Eur / 1665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</a:tr>
              <a:tr h="29316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100.000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viac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obyvateľov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 Eur / 2447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 Eur / 1701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8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05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Výdaje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počas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dovolenky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priemerné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sumy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skúste prosím odhadnúť, koľko približne za nákup oblečenia pre seba počas dovolenky a v mieste dovolenky zvyčajne vydáte?  Euro: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neuviedli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"Nič z uvedeného"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/>
              <a:t>Na </a:t>
            </a:r>
            <a:r>
              <a:rPr lang="cs-CZ" sz="1400" dirty="0" err="1"/>
              <a:t>dovolenke</a:t>
            </a:r>
            <a:r>
              <a:rPr lang="cs-CZ" sz="1400" dirty="0"/>
              <a:t> za </a:t>
            </a:r>
            <a:r>
              <a:rPr lang="cs-CZ" sz="1400" dirty="0" err="1"/>
              <a:t>oblečenie</a:t>
            </a:r>
            <a:r>
              <a:rPr lang="cs-CZ" sz="1400" dirty="0"/>
              <a:t> </a:t>
            </a:r>
            <a:r>
              <a:rPr lang="cs-CZ" sz="1400" dirty="0" err="1" smtClean="0"/>
              <a:t>míňame</a:t>
            </a:r>
            <a:r>
              <a:rPr lang="cs-CZ" sz="1400" dirty="0" smtClean="0"/>
              <a:t> v </a:t>
            </a:r>
            <a:r>
              <a:rPr lang="cs-CZ" sz="1400" dirty="0" err="1"/>
              <a:t>priemere</a:t>
            </a:r>
            <a:r>
              <a:rPr lang="cs-CZ" sz="1400" dirty="0"/>
              <a:t> 70 </a:t>
            </a:r>
            <a:r>
              <a:rPr lang="cs-CZ" sz="1400" dirty="0" smtClean="0"/>
              <a:t>eur, </a:t>
            </a:r>
            <a:r>
              <a:rPr lang="cs-CZ" sz="1400" dirty="0" err="1"/>
              <a:t>najviac</a:t>
            </a:r>
            <a:r>
              <a:rPr lang="cs-CZ" sz="1400" dirty="0"/>
              <a:t> </a:t>
            </a:r>
            <a:r>
              <a:rPr lang="cs-CZ" sz="1400" dirty="0" err="1"/>
              <a:t>pri</a:t>
            </a:r>
            <a:r>
              <a:rPr lang="cs-CZ" sz="1400" dirty="0"/>
              <a:t> </a:t>
            </a:r>
            <a:r>
              <a:rPr lang="cs-CZ" sz="1400" dirty="0" err="1"/>
              <a:t>mori</a:t>
            </a:r>
            <a:r>
              <a:rPr lang="cs-CZ" sz="1400" dirty="0"/>
              <a:t> a </a:t>
            </a:r>
            <a:r>
              <a:rPr lang="cs-CZ" sz="1400" dirty="0" err="1"/>
              <a:t>viac</a:t>
            </a:r>
            <a:r>
              <a:rPr lang="cs-CZ" sz="1400" dirty="0"/>
              <a:t> muži.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06204"/>
              </p:ext>
            </p:extLst>
          </p:nvPr>
        </p:nvGraphicFramePr>
        <p:xfrm>
          <a:off x="1708938" y="1704976"/>
          <a:ext cx="5671374" cy="3143245"/>
        </p:xfrm>
        <a:graphic>
          <a:graphicData uri="http://schemas.openxmlformats.org/drawingml/2006/table">
            <a:tbl>
              <a:tblPr/>
              <a:tblGrid>
                <a:gridCol w="1890458"/>
                <a:gridCol w="1890458"/>
                <a:gridCol w="1890458"/>
              </a:tblGrid>
              <a:tr h="28580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Eur/Kč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Priemer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Priemer</a:t>
                      </a:r>
                      <a:r>
                        <a:rPr lang="cs-CZ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ČR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 Eur / 1826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B9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 Eur / 1418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 Eur / 1782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BC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 Eur / 1335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E6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 Eur / 1877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B5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 Eur / 1504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1DD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72,0 Eur / 1966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 Eur / 933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D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 Eur / 2139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 Eur / 1967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3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 Eur / 1414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32,2 Eur / 880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meste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41,2 Eur / 1124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 Eur / 1555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DDA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7 a menej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 Eur / 1741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C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 Eur / 964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8 a viac dní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 Eur / 2033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AA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 Eur / 1714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C1D1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 5 tis. obyvateľov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86,5 Eur / 2361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45,5 Eur / 1241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5EB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5-100 tis. obyvateľov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 Eur / 1524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0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 Eur / 1607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9D7"/>
                    </a:solidFill>
                  </a:tcPr>
                </a:tc>
              </a:tr>
              <a:tr h="238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100.000 viac obyvateľov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 Eur / 1630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8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 Eur / 1327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5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VÝDAVKY ZA MÓDU SPOJENÉ S DOVOLENKOU</a:t>
            </a:r>
          </a:p>
          <a:p>
            <a:endParaRPr lang="sk-SK" sz="1800" dirty="0" smtClean="0"/>
          </a:p>
          <a:p>
            <a:r>
              <a:rPr lang="sk-SK" sz="1800" dirty="0" smtClean="0"/>
              <a:t>Pred hlavnou dovolenku robíme veľké nákupy. </a:t>
            </a:r>
            <a:r>
              <a:rPr lang="sk-SK" sz="1800" dirty="0"/>
              <a:t>N</a:t>
            </a:r>
            <a:r>
              <a:rPr lang="sk-SK" sz="1800" dirty="0" smtClean="0"/>
              <a:t>akupujeme najmä tričká, šaty, plavky, sandále, šortky, nohavice, sukne, tielka, klobúky, ponožky a športovú obuv. Práve tričká, plavky a sandále nakupuje pred dovolenkou viac Slovákov, než Čechov.</a:t>
            </a:r>
          </a:p>
          <a:p>
            <a:endParaRPr lang="sk-SK" sz="1800" dirty="0" smtClean="0"/>
          </a:p>
          <a:p>
            <a:r>
              <a:rPr lang="sk-SK" sz="1800" dirty="0" smtClean="0"/>
              <a:t>Aspoň 55 EUR minie za oblečenie pre seba pred dovolenku 70 % Slovákov, ale iba 52 % Čechov.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dirty="0" smtClean="0"/>
              <a:t>Počas samotnej dovolenky si kupujeme predovšetkým tričko, plavky, šaty, sandále, šortky, nohavice, šatku, klobúk a tielko. Na dovolenke za oblečenie míňame v priemere 70 EUR, najviac práve na dovolenke pri mori. Vedeli ste, že viac míňajú muži ako ženy? Je to skutočne tak.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01559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SPOLOČENSKÉ OBLEČENIE NA DOVOLENKE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4221562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713631"/>
              </p:ext>
            </p:extLst>
          </p:nvPr>
        </p:nvGraphicFramePr>
        <p:xfrm>
          <a:off x="995410" y="1219200"/>
          <a:ext cx="9644015" cy="437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BE1E11"/>
                </a:solidFill>
                <a:latin typeface="Helvetica"/>
                <a:cs typeface="Helvetica"/>
              </a:rPr>
              <a:t>Spoločenské oblečenie na dovolenke </a:t>
            </a:r>
            <a:r>
              <a:rPr lang="sk-SK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(1) </a:t>
            </a:r>
            <a:r>
              <a:rPr lang="sk-SK" sz="1600" b="1" dirty="0">
                <a:solidFill>
                  <a:srgbClr val="BE1E11"/>
                </a:solidFill>
                <a:latin typeface="Helvetica"/>
                <a:cs typeface="Helvetica"/>
              </a:rPr>
              <a:t>– </a:t>
            </a:r>
            <a:r>
              <a:rPr lang="sk-SK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endParaRPr lang="sk-SK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Beriete si so sebou aj nejaké spoločenskejšie oblečenie na večer?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/>
              <a:t>Najmä ženy a najmä tie slovenské si spoločenské oblečenie na večer berú sebou.</a:t>
            </a:r>
            <a:endParaRPr lang="cs-CZ" sz="1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17318"/>
              </p:ext>
            </p:extLst>
          </p:nvPr>
        </p:nvGraphicFramePr>
        <p:xfrm>
          <a:off x="1021795" y="5377757"/>
          <a:ext cx="6091848" cy="207793"/>
        </p:xfrm>
        <a:graphic>
          <a:graphicData uri="http://schemas.openxmlformats.org/drawingml/2006/table">
            <a:tbl>
              <a:tblPr/>
              <a:tblGrid>
                <a:gridCol w="1015308"/>
                <a:gridCol w="1015308"/>
                <a:gridCol w="1015308"/>
                <a:gridCol w="1015308"/>
                <a:gridCol w="1015308"/>
                <a:gridCol w="1015308"/>
              </a:tblGrid>
              <a:tr h="207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Spoločenské oblečenie na dovolenke (2) – </a:t>
            </a:r>
            <a:r>
              <a:rPr lang="sk-SK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 </a:t>
            </a:r>
            <a:r>
              <a:rPr lang="sk-SK" sz="14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sk-SK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Beriete si so sebou aj nejaké spoločenskejšie oblečenie na večer?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/>
              <a:t>Spoločenské oblečenie si berieme najmä k moru. 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870968"/>
              </p:ext>
            </p:extLst>
          </p:nvPr>
        </p:nvGraphicFramePr>
        <p:xfrm>
          <a:off x="1466849" y="5389282"/>
          <a:ext cx="5296405" cy="205794"/>
        </p:xfrm>
        <a:graphic>
          <a:graphicData uri="http://schemas.openxmlformats.org/drawingml/2006/table">
            <a:tbl>
              <a:tblPr/>
              <a:tblGrid>
                <a:gridCol w="1059281"/>
                <a:gridCol w="1059281"/>
                <a:gridCol w="1059281"/>
                <a:gridCol w="1059281"/>
                <a:gridCol w="1059281"/>
              </a:tblGrid>
              <a:tr h="205794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898970"/>
              </p:ext>
            </p:extLst>
          </p:nvPr>
        </p:nvGraphicFramePr>
        <p:xfrm>
          <a:off x="1398717" y="1266825"/>
          <a:ext cx="8507284" cy="420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09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8149" y="142852"/>
            <a:ext cx="11306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BE1E11"/>
                </a:solidFill>
                <a:latin typeface="Helvetica"/>
                <a:cs typeface="Helvetica"/>
              </a:rPr>
              <a:t>Ktoré spoločenské oblečenie si berú na dovolenku (1) - </a:t>
            </a:r>
            <a:r>
              <a:rPr lang="sk-SK" sz="1600" i="1" dirty="0">
                <a:solidFill>
                  <a:srgbClr val="BE1E11"/>
                </a:solidFill>
                <a:latin typeface="Helvetica"/>
                <a:cs typeface="Helvetica"/>
              </a:rPr>
              <a:t>pohlavia</a:t>
            </a:r>
            <a:endParaRPr lang="sk-SK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58569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aké spoločenské oblečenie na večer si beriete? 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(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otvorená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otázka)</a:t>
            </a:r>
          </a:p>
          <a:p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Iba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áno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"“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3528" y="5722987"/>
            <a:ext cx="10070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>
                <a:solidFill>
                  <a:srgbClr val="FF0000"/>
                </a:solidFill>
                <a:latin typeface="Helvetica"/>
                <a:cs typeface="Helvetica"/>
              </a:rPr>
              <a:t>S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R</a:t>
            </a:r>
            <a:endParaRPr lang="cs-CZ" sz="800" i="1" dirty="0">
              <a:solidFill>
                <a:srgbClr val="FF000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/>
              <a:t>Ženy si ako spoločenské oblečenie na večer vezmú šaty, prípadne blúzku a topánky na podpätku / lodičky, muži košele, nohavice a každý piaty dokonca sako. Na druhú stranu každý piaty vníma ako slušné oblečenie aj rifle. Na Slovensku si muži berú oblek oveľa častejšie.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38868"/>
              </p:ext>
            </p:extLst>
          </p:nvPr>
        </p:nvGraphicFramePr>
        <p:xfrm>
          <a:off x="1524001" y="1430831"/>
          <a:ext cx="6204855" cy="4399878"/>
        </p:xfrm>
        <a:graphic>
          <a:graphicData uri="http://schemas.openxmlformats.org/drawingml/2006/table">
            <a:tbl>
              <a:tblPr/>
              <a:tblGrid>
                <a:gridCol w="2668935"/>
                <a:gridCol w="589320"/>
                <a:gridCol w="589320"/>
                <a:gridCol w="589320"/>
                <a:gridCol w="589320"/>
                <a:gridCol w="589320"/>
                <a:gridCol w="589320"/>
              </a:tblGrid>
              <a:tr h="3071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Odpovede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C5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E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košeľa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6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0C4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sako, oblek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B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všeobecne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na podpätku, lodičky, slušné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slušné, plátené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blúzka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všeobecne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B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tunika, top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džínsy, rifle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D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letné (sandále, žabky, crocs ...)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hodinky, kabelka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sveter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kraťasy, šortky, trenky, bermudy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legíny, džegíny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šál, šatka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krátke, 3/4-ové, capri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ostatné, iné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nevie, bez odpovede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068" marR="7068" marT="70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57414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8" marR="7068" marT="70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177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114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63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158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94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64</a:t>
                      </a:r>
                    </a:p>
                  </a:txBody>
                  <a:tcPr marL="7068" marR="7068" marT="70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9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METODOLÓGIA</a:t>
            </a:r>
            <a:endParaRPr lang="en-AU" sz="44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944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8150" y="142852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Ktoré spoločenské oblečenie si berú na dovolenku (2) – </a:t>
            </a:r>
            <a:r>
              <a:rPr lang="sk-SK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</a:t>
            </a:r>
            <a:r>
              <a:rPr lang="sk-SK" sz="16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sk-SK" sz="1400" i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58569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aké spoločenské oblečenie na večer si 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beriete? 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 (</a:t>
            </a:r>
            <a:r>
              <a:rPr lang="cs-CZ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otvorená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 otázka)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Iba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áno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"“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3528" y="5722987"/>
            <a:ext cx="10070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SR</a:t>
            </a:r>
            <a:endParaRPr lang="cs-CZ" sz="800" i="1" dirty="0">
              <a:solidFill>
                <a:srgbClr val="FF000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519394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/>
              <a:t>Sako si Slováci berú najmä na dovolenku do prírody (Tatry) alebo k vode v SR. Na dovolenku do mesta si zase berú častejšie ako spoločenskú módu </a:t>
            </a:r>
            <a:r>
              <a:rPr lang="sk-SK" sz="1400" dirty="0" smtClean="0"/>
              <a:t>nohavice.</a:t>
            </a:r>
            <a:endParaRPr lang="cs-CZ" sz="1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55237"/>
              </p:ext>
            </p:extLst>
          </p:nvPr>
        </p:nvGraphicFramePr>
        <p:xfrm>
          <a:off x="1685355" y="1248058"/>
          <a:ext cx="6001982" cy="4582651"/>
        </p:xfrm>
        <a:graphic>
          <a:graphicData uri="http://schemas.openxmlformats.org/drawingml/2006/table">
            <a:tbl>
              <a:tblPr/>
              <a:tblGrid>
                <a:gridCol w="2682152"/>
                <a:gridCol w="663966"/>
                <a:gridCol w="663966"/>
                <a:gridCol w="663966"/>
                <a:gridCol w="663966"/>
                <a:gridCol w="663966"/>
              </a:tblGrid>
              <a:tr h="53220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Odpovede</a:t>
                      </a:r>
                      <a:endParaRPr lang="cs-CZ" sz="9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meste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58%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57%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97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4A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košeľa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sako, oblek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C7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3D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8E2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všeobecne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na podpätku, lodičky, slušné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slušné, plátené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blúzka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všeobecne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tunika, top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džínsy, rifle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letné (sandále, žabky, crocs ...)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hodinky, kabelka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sveter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kraťasy, šortky, trenky, bermudy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legíny, džegíny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ostatné, iné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nevie, bez odpovede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7930" marR="7930" marT="793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111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30" marR="7930" marT="79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177</a:t>
                      </a:r>
                    </a:p>
                  </a:txBody>
                  <a:tcPr marL="7930" marR="7930" marT="793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39</a:t>
                      </a:r>
                    </a:p>
                  </a:txBody>
                  <a:tcPr marL="7930" marR="7930" marT="793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80</a:t>
                      </a:r>
                    </a:p>
                  </a:txBody>
                  <a:tcPr marL="7930" marR="7930" marT="793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6</a:t>
                      </a:r>
                    </a:p>
                  </a:txBody>
                  <a:tcPr marL="7930" marR="7930" marT="793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30</a:t>
                      </a:r>
                    </a:p>
                  </a:txBody>
                  <a:tcPr marL="7930" marR="7930" marT="793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13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SPOLOČENSKÉ OBLEČENIE NA DOVOLENKE</a:t>
            </a:r>
          </a:p>
          <a:p>
            <a:endParaRPr lang="cs-CZ" sz="1800" dirty="0" smtClean="0"/>
          </a:p>
          <a:p>
            <a:pPr algn="just"/>
            <a:r>
              <a:rPr lang="sk-SK" sz="1800" dirty="0" smtClean="0"/>
              <a:t>Najmä ženy a hlavne tie Slovenské si spoločenské oblečenie na dovolenku skutočne berú so sebou. Robia tak najmä v prípade dovolenky pri mori, kam si spoločenské šaty berú dokonca častejšie ako do mesta. </a:t>
            </a:r>
          </a:p>
          <a:p>
            <a:pPr algn="just"/>
            <a:endParaRPr lang="cs-CZ" sz="1800" dirty="0" smtClean="0"/>
          </a:p>
          <a:p>
            <a:pPr algn="just"/>
            <a:r>
              <a:rPr lang="sk-SK" sz="1800" dirty="0" smtClean="0"/>
              <a:t>Ženy si ako spoločenské oblečenie na večer berú: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šaty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prípadne blúzku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a topánky na podpätku / lodičky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muži košeľu, nohavice a každý piaty dokonca sako.</a:t>
            </a:r>
          </a:p>
          <a:p>
            <a:pPr algn="just"/>
            <a:r>
              <a:rPr lang="sk-SK" sz="1800" dirty="0" smtClean="0"/>
              <a:t>Na druhú stranu pre každého piateho muža sú slušným oblečením rifle. Slovenskí muži si často pribalia do scojho dovolenkového kufra i sako a to oveľa častejšie ako českí muži. </a:t>
            </a:r>
          </a:p>
          <a:p>
            <a:pPr algn="just"/>
            <a:endParaRPr lang="sk-SK" sz="1800" dirty="0" smtClean="0"/>
          </a:p>
          <a:p>
            <a:pPr algn="just"/>
            <a:r>
              <a:rPr lang="sk-SK" sz="1800" dirty="0" smtClean="0"/>
              <a:t>Zatiaľ čo k moru si ako spoločenské oblečenie berú ženy šaty, do mesta je to častejšie sukňa a blúzka.</a:t>
            </a:r>
          </a:p>
        </p:txBody>
      </p:sp>
    </p:spTree>
    <p:extLst>
      <p:ext uri="{BB962C8B-B14F-4D97-AF65-F5344CB8AC3E}">
        <p14:creationId xmlns:p14="http://schemas.microsoft.com/office/powerpoint/2010/main" val="319925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DOVOLENKOVÁ OBUV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35995722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Obuv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Ktorý z nasledujúcich popisov najlepšie popisuje Vašu obuv, ktorú na letnej dovolenke prevažne nosíte?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(SR)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=4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00, 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(ČR)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Dovolenková obuv, to sú predovšetkým sandále a šľapky, v obľube nasledované športovou obuvou. Kým Česko je viac sandálové, Slovensko je viac </a:t>
            </a:r>
            <a:r>
              <a:rPr lang="sk-SK" sz="1400" dirty="0" err="1" smtClean="0"/>
              <a:t>šľapkové</a:t>
            </a:r>
            <a:r>
              <a:rPr lang="sk-SK" sz="1400" dirty="0" smtClean="0"/>
              <a:t>.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389557"/>
              </p:ext>
            </p:extLst>
          </p:nvPr>
        </p:nvGraphicFramePr>
        <p:xfrm>
          <a:off x="764624" y="54236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603594"/>
              </p:ext>
            </p:extLst>
          </p:nvPr>
        </p:nvGraphicFramePr>
        <p:xfrm>
          <a:off x="709028" y="1350336"/>
          <a:ext cx="9661071" cy="4302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102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DOVOLENKOVÁ </a:t>
            </a:r>
            <a:r>
              <a:rPr lang="cs-CZ" sz="1800" b="1" dirty="0"/>
              <a:t>OBUV</a:t>
            </a:r>
          </a:p>
          <a:p>
            <a:endParaRPr lang="cs-CZ" sz="1800" dirty="0"/>
          </a:p>
          <a:p>
            <a:pPr algn="just"/>
            <a:r>
              <a:rPr lang="sk-SK" sz="1800" dirty="0" smtClean="0"/>
              <a:t>Dovolenková obuv, to sú predovšetkým sandále a žabky. Tie sú v obľube nasledované ďalšími typmi ako je napríklad športová obuv, či už otvorená alebo uzatvorená. Zatiaľ čo Česko je viac sandálové, Slovensko je viac </a:t>
            </a:r>
            <a:r>
              <a:rPr lang="sk-SK" sz="1800" dirty="0" err="1" smtClean="0"/>
              <a:t>žabkové</a:t>
            </a:r>
            <a:r>
              <a:rPr lang="sk-SK" sz="1800" dirty="0" smtClean="0"/>
              <a:t>.</a:t>
            </a:r>
          </a:p>
          <a:p>
            <a:pPr algn="just"/>
            <a:endParaRPr lang="sk-SK" sz="1800" dirty="0" smtClean="0"/>
          </a:p>
          <a:p>
            <a:pPr algn="just"/>
            <a:r>
              <a:rPr lang="sk-SK" sz="1800" dirty="0" smtClean="0"/>
              <a:t>Pri dovolenke v prírode ale predsa len vedie otvorená športová obuv, pri mori zase nosíme hlavne práve žabky alebo sandále.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9543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000" b="0" dirty="0" smtClean="0"/>
              <a:t/>
            </a:r>
            <a:br>
              <a:rPr lang="cs-CZ" sz="4000" b="0" dirty="0" smtClean="0"/>
            </a:br>
            <a:r>
              <a:rPr lang="cs-CZ" sz="4000" b="0" dirty="0" smtClean="0"/>
              <a:t>PLAVKY – TYPY PLAVIEK A ICH NÁKUP </a:t>
            </a:r>
            <a:endParaRPr lang="en-AU" sz="40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490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Plavky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(1)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ČR vs.SR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Aký typ plaviek si beriete na dovolenku?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Ženy vs. muži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71 % všetkých ženských plaviek v kufri sú plavky dvojdielne a približne rovnaký pomer tvoria plavky v strihu „trenky“ u mužov.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01492"/>
              </p:ext>
            </p:extLst>
          </p:nvPr>
        </p:nvGraphicFramePr>
        <p:xfrm>
          <a:off x="200022" y="5355431"/>
          <a:ext cx="3067052" cy="190500"/>
        </p:xfrm>
        <a:graphic>
          <a:graphicData uri="http://schemas.openxmlformats.org/drawingml/2006/table">
            <a:tbl>
              <a:tblPr/>
              <a:tblGrid>
                <a:gridCol w="1533526"/>
                <a:gridCol w="1533526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297462"/>
              </p:ext>
            </p:extLst>
          </p:nvPr>
        </p:nvGraphicFramePr>
        <p:xfrm>
          <a:off x="4619622" y="5364956"/>
          <a:ext cx="3067052" cy="190500"/>
        </p:xfrm>
        <a:graphic>
          <a:graphicData uri="http://schemas.openxmlformats.org/drawingml/2006/table">
            <a:tbl>
              <a:tblPr/>
              <a:tblGrid>
                <a:gridCol w="1533526"/>
                <a:gridCol w="1533526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12363"/>
              </p:ext>
            </p:extLst>
          </p:nvPr>
        </p:nvGraphicFramePr>
        <p:xfrm>
          <a:off x="1514475" y="1412081"/>
          <a:ext cx="5962650" cy="283845"/>
        </p:xfrm>
        <a:graphic>
          <a:graphicData uri="http://schemas.openxmlformats.org/drawingml/2006/table">
            <a:tbl>
              <a:tblPr/>
              <a:tblGrid>
                <a:gridCol w="3390900"/>
                <a:gridCol w="2571750"/>
              </a:tblGrid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>
                          <a:solidFill>
                            <a:srgbClr val="120F7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Ženy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i="0" u="none" strike="noStrike" dirty="0">
                          <a:solidFill>
                            <a:srgbClr val="120F7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Muži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886626"/>
              </p:ext>
            </p:extLst>
          </p:nvPr>
        </p:nvGraphicFramePr>
        <p:xfrm>
          <a:off x="211867" y="1773643"/>
          <a:ext cx="4876800" cy="3714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883412"/>
              </p:ext>
            </p:extLst>
          </p:nvPr>
        </p:nvGraphicFramePr>
        <p:xfrm>
          <a:off x="4570314" y="1790147"/>
          <a:ext cx="4876800" cy="372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824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Plavky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(2)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</a:t>
            </a:r>
            <a:r>
              <a:rPr lang="cs-CZ" sz="14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Aký typ plaviek si beriete na dovolenku?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Ženy vs. muži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 smtClean="0"/>
              <a:t>Keď</a:t>
            </a:r>
            <a:r>
              <a:rPr lang="cs-CZ" sz="1400" dirty="0" smtClean="0"/>
              <a:t> </a:t>
            </a:r>
            <a:r>
              <a:rPr lang="cs-CZ" sz="1400" dirty="0"/>
              <a:t>už si </a:t>
            </a:r>
            <a:r>
              <a:rPr lang="cs-CZ" sz="1400" dirty="0" err="1" smtClean="0"/>
              <a:t>berieme</a:t>
            </a:r>
            <a:r>
              <a:rPr lang="cs-CZ" sz="1400" dirty="0" smtClean="0"/>
              <a:t> </a:t>
            </a:r>
            <a:r>
              <a:rPr lang="cs-CZ" sz="1400" dirty="0" err="1" smtClean="0"/>
              <a:t>jednodielne</a:t>
            </a:r>
            <a:r>
              <a:rPr lang="cs-CZ" sz="1400" dirty="0" smtClean="0"/>
              <a:t> plavky</a:t>
            </a:r>
            <a:r>
              <a:rPr lang="cs-CZ" sz="1400" dirty="0"/>
              <a:t>, </a:t>
            </a:r>
            <a:r>
              <a:rPr lang="cs-CZ" sz="1400" dirty="0" smtClean="0"/>
              <a:t>tak </a:t>
            </a:r>
            <a:r>
              <a:rPr lang="cs-CZ" sz="1400" dirty="0" err="1" smtClean="0"/>
              <a:t>skôr</a:t>
            </a:r>
            <a:r>
              <a:rPr lang="cs-CZ" sz="1400" dirty="0" smtClean="0"/>
              <a:t> </a:t>
            </a:r>
            <a:r>
              <a:rPr lang="cs-CZ" sz="1400" dirty="0"/>
              <a:t>na </a:t>
            </a:r>
            <a:r>
              <a:rPr lang="cs-CZ" sz="1400" dirty="0" smtClean="0"/>
              <a:t>dovolenku </a:t>
            </a:r>
            <a:r>
              <a:rPr lang="cs-CZ" sz="1400" dirty="0"/>
              <a:t>v </a:t>
            </a:r>
            <a:r>
              <a:rPr lang="cs-CZ" sz="1400" dirty="0" err="1" smtClean="0"/>
              <a:t>prírode</a:t>
            </a:r>
            <a:r>
              <a:rPr lang="cs-CZ" sz="1400" dirty="0" smtClean="0"/>
              <a:t>, </a:t>
            </a:r>
            <a:r>
              <a:rPr lang="cs-CZ" sz="1400" dirty="0" err="1" smtClean="0"/>
              <a:t>nie</a:t>
            </a:r>
            <a:r>
              <a:rPr lang="cs-CZ" sz="1400" dirty="0" smtClean="0"/>
              <a:t> </a:t>
            </a:r>
            <a:r>
              <a:rPr lang="cs-CZ" sz="1400" dirty="0"/>
              <a:t>k </a:t>
            </a:r>
            <a:r>
              <a:rPr lang="cs-CZ" sz="1400" dirty="0" smtClean="0"/>
              <a:t>moru.</a:t>
            </a:r>
            <a:endParaRPr lang="cs-CZ" sz="14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606980"/>
              </p:ext>
            </p:extLst>
          </p:nvPr>
        </p:nvGraphicFramePr>
        <p:xfrm>
          <a:off x="333054" y="5441156"/>
          <a:ext cx="3286445" cy="190500"/>
        </p:xfrm>
        <a:graphic>
          <a:graphicData uri="http://schemas.openxmlformats.org/drawingml/2006/table">
            <a:tbl>
              <a:tblPr/>
              <a:tblGrid>
                <a:gridCol w="657289"/>
                <a:gridCol w="657289"/>
                <a:gridCol w="657289"/>
                <a:gridCol w="657289"/>
                <a:gridCol w="657289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08243"/>
              </p:ext>
            </p:extLst>
          </p:nvPr>
        </p:nvGraphicFramePr>
        <p:xfrm>
          <a:off x="4657404" y="5441156"/>
          <a:ext cx="3286445" cy="190500"/>
        </p:xfrm>
        <a:graphic>
          <a:graphicData uri="http://schemas.openxmlformats.org/drawingml/2006/table">
            <a:tbl>
              <a:tblPr/>
              <a:tblGrid>
                <a:gridCol w="657289"/>
                <a:gridCol w="657289"/>
                <a:gridCol w="657289"/>
                <a:gridCol w="657289"/>
                <a:gridCol w="657289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4095750" y="5825956"/>
            <a:ext cx="45086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*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hodnotené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za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respondentov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, </a:t>
            </a:r>
            <a:r>
              <a:rPr lang="cs-CZ" sz="14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ktorí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1400" i="1" u="sng" dirty="0" err="1" smtClean="0">
                <a:solidFill>
                  <a:srgbClr val="FF0000"/>
                </a:solidFill>
                <a:latin typeface="Helvetica"/>
                <a:cs typeface="Helvetica"/>
              </a:rPr>
              <a:t>plánujú</a:t>
            </a:r>
            <a:r>
              <a:rPr lang="cs-CZ" sz="1400" i="1" dirty="0" smtClean="0">
                <a:solidFill>
                  <a:srgbClr val="FF0000"/>
                </a:solidFill>
                <a:latin typeface="Helvetica"/>
                <a:cs typeface="Helvetica"/>
              </a:rPr>
              <a:t> dovolenku</a:t>
            </a:r>
            <a:endParaRPr lang="cs-CZ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66889"/>
              </p:ext>
            </p:extLst>
          </p:nvPr>
        </p:nvGraphicFramePr>
        <p:xfrm>
          <a:off x="1675040" y="1040606"/>
          <a:ext cx="5810250" cy="283845"/>
        </p:xfrm>
        <a:graphic>
          <a:graphicData uri="http://schemas.openxmlformats.org/drawingml/2006/table">
            <a:tbl>
              <a:tblPr/>
              <a:tblGrid>
                <a:gridCol w="3390900"/>
                <a:gridCol w="2419350"/>
              </a:tblGrid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800" b="1" i="0" u="none" strike="noStrike" dirty="0">
                          <a:solidFill>
                            <a:srgbClr val="120F7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Ženy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800" b="1" i="0" u="none" strike="noStrike" dirty="0">
                          <a:solidFill>
                            <a:srgbClr val="120F7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Muži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015360"/>
              </p:ext>
            </p:extLst>
          </p:nvPr>
        </p:nvGraphicFramePr>
        <p:xfrm>
          <a:off x="323528" y="1273629"/>
          <a:ext cx="6543675" cy="431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761694"/>
              </p:ext>
            </p:extLst>
          </p:nvPr>
        </p:nvGraphicFramePr>
        <p:xfrm>
          <a:off x="4614214" y="1264263"/>
          <a:ext cx="6543675" cy="4250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1312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Plavky kupované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cez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internet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Kupujete si plavky </a:t>
            </a:r>
            <a:r>
              <a:rPr lang="cs-CZ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cez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internet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Plavky sú </a:t>
            </a:r>
            <a:r>
              <a:rPr lang="cs-CZ" sz="1400" dirty="0" err="1" smtClean="0"/>
              <a:t>typom</a:t>
            </a:r>
            <a:r>
              <a:rPr lang="cs-CZ" sz="1400" dirty="0" smtClean="0"/>
              <a:t> </a:t>
            </a:r>
            <a:r>
              <a:rPr lang="cs-CZ" sz="1400" dirty="0" err="1" smtClean="0"/>
              <a:t>oblečenia</a:t>
            </a:r>
            <a:r>
              <a:rPr lang="cs-CZ" sz="1400" dirty="0" smtClean="0"/>
              <a:t>, </a:t>
            </a:r>
            <a:r>
              <a:rPr lang="cs-CZ" sz="1400" dirty="0" err="1" smtClean="0"/>
              <a:t>ktoré</a:t>
            </a:r>
            <a:r>
              <a:rPr lang="cs-CZ" sz="1400" dirty="0" smtClean="0"/>
              <a:t> </a:t>
            </a:r>
            <a:r>
              <a:rPr lang="cs-CZ" sz="1400" dirty="0" err="1" smtClean="0"/>
              <a:t>nenakupujú</a:t>
            </a:r>
            <a:r>
              <a:rPr lang="cs-CZ" sz="1400" dirty="0" smtClean="0"/>
              <a:t> na internete často ani </a:t>
            </a:r>
            <a:r>
              <a:rPr lang="cs-CZ" sz="1400" dirty="0" err="1" smtClean="0"/>
              <a:t>tí</a:t>
            </a:r>
            <a:r>
              <a:rPr lang="cs-CZ" sz="1400" dirty="0" smtClean="0"/>
              <a:t>, </a:t>
            </a:r>
            <a:r>
              <a:rPr lang="cs-CZ" sz="1400" dirty="0" err="1" smtClean="0"/>
              <a:t>ktorí</a:t>
            </a:r>
            <a:r>
              <a:rPr lang="cs-CZ" sz="1400" dirty="0" smtClean="0"/>
              <a:t> </a:t>
            </a:r>
            <a:r>
              <a:rPr lang="cs-CZ" sz="1400" dirty="0" err="1" smtClean="0"/>
              <a:t>inak</a:t>
            </a:r>
            <a:r>
              <a:rPr lang="cs-CZ" sz="1400" dirty="0" smtClean="0"/>
              <a:t> </a:t>
            </a:r>
            <a:r>
              <a:rPr lang="cs-CZ" sz="1400" dirty="0" err="1" smtClean="0"/>
              <a:t>oblečenie</a:t>
            </a:r>
            <a:r>
              <a:rPr lang="cs-CZ" sz="1400" dirty="0" smtClean="0"/>
              <a:t> na internete </a:t>
            </a:r>
            <a:r>
              <a:rPr lang="cs-CZ" sz="1400" dirty="0" err="1" smtClean="0"/>
              <a:t>nakupujú</a:t>
            </a:r>
            <a:r>
              <a:rPr lang="cs-CZ" sz="1400" dirty="0" smtClean="0"/>
              <a:t> </a:t>
            </a:r>
            <a:r>
              <a:rPr lang="cs-CZ" sz="1400" dirty="0" err="1" smtClean="0"/>
              <a:t>úplne</a:t>
            </a:r>
            <a:r>
              <a:rPr lang="cs-CZ" sz="1400" dirty="0" smtClean="0"/>
              <a:t> </a:t>
            </a:r>
            <a:r>
              <a:rPr lang="cs-CZ" sz="1400" dirty="0" err="1" smtClean="0"/>
              <a:t>bežne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05861"/>
              </p:ext>
            </p:extLst>
          </p:nvPr>
        </p:nvGraphicFramePr>
        <p:xfrm>
          <a:off x="764624" y="54236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993394"/>
              </p:ext>
            </p:extLst>
          </p:nvPr>
        </p:nvGraphicFramePr>
        <p:xfrm>
          <a:off x="751558" y="1371601"/>
          <a:ext cx="9661071" cy="423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921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Plavky </a:t>
            </a:r>
            <a:r>
              <a:rPr lang="cs-CZ" sz="1600" b="1" u="sng" dirty="0" err="1" smtClean="0">
                <a:solidFill>
                  <a:srgbClr val="BE1E11"/>
                </a:solidFill>
                <a:latin typeface="Helvetica"/>
                <a:cs typeface="Helvetica"/>
              </a:rPr>
              <a:t>potenciálne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kupované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cez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internet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boli by ste ochotný/á si plavky cez internet kúpiť?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Iba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respondenti,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ktorí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Nie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/>
              <a:t>Napriek</a:t>
            </a:r>
            <a:r>
              <a:rPr lang="cs-CZ" sz="1400" dirty="0"/>
              <a:t> tomu tu </a:t>
            </a:r>
            <a:r>
              <a:rPr lang="cs-CZ" sz="1400" dirty="0" err="1"/>
              <a:t>istý</a:t>
            </a:r>
            <a:r>
              <a:rPr lang="cs-CZ" sz="1400" dirty="0"/>
              <a:t> potenciál je, </a:t>
            </a:r>
            <a:r>
              <a:rPr lang="cs-CZ" sz="1400" dirty="0" err="1"/>
              <a:t>približne</a:t>
            </a:r>
            <a:r>
              <a:rPr lang="cs-CZ" sz="1400" dirty="0"/>
              <a:t> necelých </a:t>
            </a:r>
            <a:r>
              <a:rPr lang="cs-CZ" sz="1400" dirty="0" smtClean="0"/>
              <a:t>10 % </a:t>
            </a:r>
            <a:r>
              <a:rPr lang="cs-CZ" sz="1400" dirty="0" err="1"/>
              <a:t>tých</a:t>
            </a:r>
            <a:r>
              <a:rPr lang="cs-CZ" sz="1400" dirty="0"/>
              <a:t>, </a:t>
            </a:r>
            <a:r>
              <a:rPr lang="cs-CZ" sz="1400" dirty="0" err="1"/>
              <a:t>ktorí</a:t>
            </a:r>
            <a:r>
              <a:rPr lang="cs-CZ" sz="1400" dirty="0"/>
              <a:t> plavky na internete </a:t>
            </a:r>
            <a:r>
              <a:rPr lang="cs-CZ" sz="1400" dirty="0" err="1" smtClean="0"/>
              <a:t>nenakupujú</a:t>
            </a:r>
            <a:r>
              <a:rPr lang="cs-CZ" sz="1400" dirty="0" smtClean="0"/>
              <a:t>, </a:t>
            </a:r>
            <a:r>
              <a:rPr lang="cs-CZ" sz="1400" dirty="0"/>
              <a:t>je </a:t>
            </a:r>
            <a:r>
              <a:rPr lang="cs-CZ" sz="1400" dirty="0" smtClean="0"/>
              <a:t>ochotných tak </a:t>
            </a:r>
            <a:r>
              <a:rPr lang="cs-CZ" sz="1400" dirty="0" err="1" smtClean="0"/>
              <a:t>urobiť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00784"/>
              </p:ext>
            </p:extLst>
          </p:nvPr>
        </p:nvGraphicFramePr>
        <p:xfrm>
          <a:off x="764624" y="54236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344495"/>
              </p:ext>
            </p:extLst>
          </p:nvPr>
        </p:nvGraphicFramePr>
        <p:xfrm>
          <a:off x="775622" y="1328058"/>
          <a:ext cx="9549652" cy="428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380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143"/>
          <p:cNvSpPr txBox="1">
            <a:spLocks noChangeArrowheads="1"/>
          </p:cNvSpPr>
          <p:nvPr/>
        </p:nvSpPr>
        <p:spPr bwMode="auto">
          <a:xfrm>
            <a:off x="-273308" y="6940624"/>
            <a:ext cx="18466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85194" dir="12393903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cs-CZ" b="1" dirty="0">
              <a:solidFill>
                <a:srgbClr val="333399"/>
              </a:solidFill>
              <a:latin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74848" y="332656"/>
            <a:ext cx="8229600" cy="360040"/>
          </a:xfrm>
        </p:spPr>
        <p:txBody>
          <a:bodyPr>
            <a:noAutofit/>
          </a:bodyPr>
          <a:lstStyle/>
          <a:p>
            <a:r>
              <a:rPr lang="cs-CZ" sz="2800" dirty="0" smtClean="0"/>
              <a:t>VZORKA</a:t>
            </a:r>
            <a:endParaRPr lang="cs-CZ" sz="2800" b="0" dirty="0">
              <a:solidFill>
                <a:srgbClr val="BE1E11"/>
              </a:solidFill>
            </a:endParaRPr>
          </a:p>
        </p:txBody>
      </p:sp>
      <p:graphicFrame>
        <p:nvGraphicFramePr>
          <p:cNvPr id="28" name="Group 18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384840"/>
              </p:ext>
            </p:extLst>
          </p:nvPr>
        </p:nvGraphicFramePr>
        <p:xfrm>
          <a:off x="1547664" y="1628800"/>
          <a:ext cx="6263102" cy="3672408"/>
        </p:xfrm>
        <a:graphic>
          <a:graphicData uri="http://schemas.openxmlformats.org/drawingml/2006/table">
            <a:tbl>
              <a:tblPr/>
              <a:tblGrid>
                <a:gridCol w="1162870"/>
                <a:gridCol w="5100232"/>
              </a:tblGrid>
              <a:tr h="850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>
                          <a:tab pos="93663" algn="l"/>
                          <a:tab pos="177800" algn="l"/>
                          <a:tab pos="271463" algn="l"/>
                          <a:tab pos="355600" algn="l"/>
                        </a:tabLst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BE1E11"/>
                          </a:solidFill>
                          <a:effectLst/>
                          <a:latin typeface="Helvetica"/>
                          <a:cs typeface="Helvetica"/>
                        </a:rPr>
                        <a:t>Metóda: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Kvantitatívny </a:t>
                      </a:r>
                      <a:r>
                        <a:rPr kumimoji="0" lang="sk-SK" sz="1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online</a:t>
                      </a: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 výskum s kvalitatívnymi prvkami. Oslovení respondenti sú členmi </a:t>
                      </a:r>
                      <a:r>
                        <a:rPr kumimoji="0" lang="sk-SK" sz="1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Perfect</a:t>
                      </a: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 </a:t>
                      </a:r>
                      <a:r>
                        <a:rPr kumimoji="0" lang="sk-SK" sz="1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Crowd</a:t>
                      </a: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 panelu (35.000 registrovaných užívateľov). 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>
                          <a:tab pos="93663" algn="l"/>
                          <a:tab pos="177800" algn="l"/>
                          <a:tab pos="271463" algn="l"/>
                          <a:tab pos="355600" algn="l"/>
                        </a:tabLst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BE1E11"/>
                          </a:solidFill>
                          <a:effectLst/>
                          <a:latin typeface="Helvetica"/>
                          <a:cs typeface="Helvetica"/>
                        </a:rPr>
                        <a:t>Krajina: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ea typeface="+mn-ea"/>
                          <a:cs typeface="Helvetica"/>
                        </a:rPr>
                        <a:t>Čechy a Slovensko</a:t>
                      </a:r>
                      <a:endParaRPr kumimoji="0" lang="sk-SK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Helvetica"/>
                        <a:cs typeface="Helvetica"/>
                      </a:endParaRP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>
                          <a:tab pos="93663" algn="l"/>
                          <a:tab pos="177800" algn="l"/>
                          <a:tab pos="271463" algn="l"/>
                          <a:tab pos="355600" algn="l"/>
                        </a:tabLst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BE1E11"/>
                          </a:solidFill>
                          <a:effectLst/>
                          <a:latin typeface="Helvetica"/>
                          <a:cs typeface="Helvetica"/>
                        </a:rPr>
                        <a:t>Zber údajov: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Helvetica"/>
                          <a:cs typeface="Helvetica"/>
                        </a:rPr>
                        <a:t>10.-15.6.2015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16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>
                          <a:tab pos="93663" algn="l"/>
                          <a:tab pos="177800" algn="l"/>
                          <a:tab pos="271463" algn="l"/>
                          <a:tab pos="355600" algn="l"/>
                        </a:tabLst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BE1E11"/>
                          </a:solidFill>
                          <a:effectLst/>
                          <a:latin typeface="Helvetica"/>
                          <a:cs typeface="Helvetica"/>
                        </a:rPr>
                        <a:t>Cieľová skupina: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Ženy a muži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Vo veku 15 až 55 rokov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Celá ČR a SR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Helvetica"/>
                        </a:rPr>
                        <a:t>Reprezentatívna vzorka respondentov podľa pohlavia, veku, vzdelania, veľkosti miesta bydliska a regiónu.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>
                          <a:tab pos="93663" algn="l"/>
                          <a:tab pos="177800" algn="l"/>
                          <a:tab pos="271463" algn="l"/>
                          <a:tab pos="355600" algn="l"/>
                        </a:tabLst>
                      </a:pPr>
                      <a:r>
                        <a:rPr kumimoji="0" lang="sk-SK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BE1E11"/>
                          </a:solidFill>
                          <a:effectLst/>
                          <a:latin typeface="Helvetica"/>
                          <a:cs typeface="Helvetica"/>
                        </a:rPr>
                        <a:t>Veľkosť vzorky:</a:t>
                      </a: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sk-SK" sz="1200" b="1" u="none" noProof="0" dirty="0" smtClean="0">
                          <a:solidFill>
                            <a:srgbClr val="800000"/>
                          </a:solidFill>
                          <a:latin typeface="Helvetica"/>
                          <a:cs typeface="Helvetica"/>
                          <a:sym typeface="Wingdings" pitchFamily="2" charset="2"/>
                        </a:rPr>
                        <a:t>N v ČR i SR =</a:t>
                      </a:r>
                      <a:r>
                        <a:rPr lang="sk-SK" sz="1200" b="1" u="none" baseline="0" noProof="0" dirty="0" smtClean="0">
                          <a:solidFill>
                            <a:srgbClr val="800000"/>
                          </a:solidFill>
                          <a:latin typeface="Helvetica"/>
                          <a:cs typeface="Helvetica"/>
                          <a:sym typeface="Wingdings" pitchFamily="2" charset="2"/>
                        </a:rPr>
                        <a:t> </a:t>
                      </a:r>
                      <a:r>
                        <a:rPr lang="sk-SK" sz="1200" b="1" u="none" noProof="0" dirty="0" smtClean="0">
                          <a:solidFill>
                            <a:srgbClr val="800000"/>
                          </a:solidFill>
                          <a:latin typeface="Helvetica"/>
                          <a:cs typeface="Helvetica"/>
                          <a:sym typeface="Wingdings" pitchFamily="2" charset="2"/>
                        </a:rPr>
                        <a:t>400 </a:t>
                      </a:r>
                      <a:r>
                        <a:rPr lang="sk-SK" sz="1200" b="1" u="none" baseline="0" noProof="0" dirty="0" smtClean="0">
                          <a:solidFill>
                            <a:srgbClr val="800000"/>
                          </a:solidFill>
                          <a:latin typeface="Helvetica"/>
                          <a:cs typeface="Helvetica"/>
                          <a:sym typeface="Wingdings" pitchFamily="2" charset="2"/>
                        </a:rPr>
                        <a:t>respondentov</a:t>
                      </a:r>
                      <a:endParaRPr kumimoji="0" lang="sk-SK" sz="12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BE1E11"/>
                        </a:solidFill>
                        <a:effectLst/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 marL="36000" marR="36000" marT="35993" marB="35993" anchor="ctr" horzOverflow="overflow">
                    <a:lnL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7777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" name="Picture 7" descr="KVALIKVANT_LOGO_RG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0909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36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Plavky </a:t>
            </a:r>
            <a:r>
              <a:rPr lang="cs-CZ" sz="1600" b="1" u="sng" dirty="0" err="1">
                <a:solidFill>
                  <a:srgbClr val="BE1E11"/>
                </a:solidFill>
                <a:latin typeface="Helvetica"/>
                <a:cs typeface="Helvetica"/>
              </a:rPr>
              <a:t>potenciálne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 kupované </a:t>
            </a:r>
            <a:r>
              <a:rPr lang="cs-CZ" sz="1600" b="1" dirty="0" err="1">
                <a:solidFill>
                  <a:srgbClr val="BE1E11"/>
                </a:solidFill>
                <a:latin typeface="Helvetica"/>
                <a:cs typeface="Helvetica"/>
              </a:rPr>
              <a:t>cez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internet (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2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)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 </a:t>
            </a:r>
            <a:r>
              <a:rPr lang="cs-CZ" sz="1400" b="1" dirty="0" smtClean="0">
                <a:solidFill>
                  <a:srgbClr val="7391AD"/>
                </a:solidFill>
                <a:latin typeface="Helvetica"/>
                <a:cs typeface="Helvetica"/>
              </a:rPr>
              <a:t>ČR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 b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o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l/a by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ste ochotn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ý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/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á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si plavky 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cez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internet 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kú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pi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ť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?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Iba respondenti, ktorí uviedli v predchádzajúcej otázke „Nie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“</a:t>
            </a:r>
          </a:p>
          <a:p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“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Sú to skôr tí, ktorí sa chystajú k moru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/>
          </p:nvPr>
        </p:nvGraphicFramePr>
        <p:xfrm>
          <a:off x="1247774" y="5414101"/>
          <a:ext cx="4772025" cy="190500"/>
        </p:xfrm>
        <a:graphic>
          <a:graphicData uri="http://schemas.openxmlformats.org/drawingml/2006/table">
            <a:tbl>
              <a:tblPr/>
              <a:tblGrid>
                <a:gridCol w="954405"/>
                <a:gridCol w="954405"/>
                <a:gridCol w="954405"/>
                <a:gridCol w="954405"/>
                <a:gridCol w="95440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2"/>
          <p:cNvGraphicFramePr>
            <a:graphicFrameLocks/>
          </p:cNvGraphicFramePr>
          <p:nvPr>
            <p:extLst/>
          </p:nvPr>
        </p:nvGraphicFramePr>
        <p:xfrm>
          <a:off x="1171575" y="1519238"/>
          <a:ext cx="9601200" cy="401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792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Pocit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nákupe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plaviek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1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celkovo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 akej miery nasledujúce výroky zodpovedajú tomu, ako sa cítite pri nákupe plaviek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?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/>
              <a:t>Nákup </a:t>
            </a:r>
            <a:r>
              <a:rPr lang="cs-CZ" sz="1400" dirty="0" err="1"/>
              <a:t>plaviek</a:t>
            </a:r>
            <a:r>
              <a:rPr lang="cs-CZ" sz="1400" dirty="0"/>
              <a:t> je </a:t>
            </a:r>
            <a:r>
              <a:rPr lang="cs-CZ" sz="1400" dirty="0" err="1"/>
              <a:t>pre</a:t>
            </a:r>
            <a:r>
              <a:rPr lang="cs-CZ" sz="1400" dirty="0"/>
              <a:t> nás </a:t>
            </a:r>
            <a:r>
              <a:rPr lang="cs-CZ" sz="1400" dirty="0" err="1" smtClean="0"/>
              <a:t>dosť</a:t>
            </a:r>
            <a:r>
              <a:rPr lang="cs-CZ" sz="1400" dirty="0" smtClean="0"/>
              <a:t> </a:t>
            </a:r>
            <a:r>
              <a:rPr lang="cs-CZ" sz="1400" dirty="0" err="1" smtClean="0"/>
              <a:t>traumatizujúci</a:t>
            </a:r>
            <a:r>
              <a:rPr lang="cs-CZ" sz="1400" dirty="0" smtClean="0"/>
              <a:t>, 63 % </a:t>
            </a:r>
            <a:r>
              <a:rPr lang="cs-CZ" sz="1400" dirty="0" err="1"/>
              <a:t>pripomenie</a:t>
            </a:r>
            <a:r>
              <a:rPr lang="cs-CZ" sz="1400" dirty="0"/>
              <a:t> </a:t>
            </a:r>
            <a:r>
              <a:rPr lang="cs-CZ" sz="1400" dirty="0" err="1"/>
              <a:t>nedokonalosť</a:t>
            </a:r>
            <a:r>
              <a:rPr lang="cs-CZ" sz="1400" dirty="0"/>
              <a:t> </a:t>
            </a:r>
            <a:r>
              <a:rPr lang="cs-CZ" sz="1400" dirty="0" err="1"/>
              <a:t>ich</a:t>
            </a:r>
            <a:r>
              <a:rPr lang="cs-CZ" sz="1400" dirty="0"/>
              <a:t> postavy a okolo </a:t>
            </a:r>
            <a:r>
              <a:rPr lang="cs-CZ" sz="1400" dirty="0" smtClean="0"/>
              <a:t>40 % </a:t>
            </a:r>
            <a:r>
              <a:rPr lang="cs-CZ" sz="1400" dirty="0"/>
              <a:t>musí </a:t>
            </a:r>
            <a:r>
              <a:rPr lang="cs-CZ" sz="1400" dirty="0" err="1"/>
              <a:t>voliť</a:t>
            </a:r>
            <a:r>
              <a:rPr lang="cs-CZ" sz="1400" dirty="0"/>
              <a:t> kompromis v plavkách </a:t>
            </a:r>
            <a:r>
              <a:rPr lang="cs-CZ" sz="1400" dirty="0" err="1"/>
              <a:t>vzhľadom</a:t>
            </a:r>
            <a:r>
              <a:rPr lang="cs-CZ" sz="1400" dirty="0"/>
              <a:t> </a:t>
            </a:r>
            <a:r>
              <a:rPr lang="cs-CZ" sz="1400" dirty="0" smtClean="0"/>
              <a:t>na </a:t>
            </a:r>
            <a:r>
              <a:rPr lang="cs-CZ" sz="1400" dirty="0" err="1" smtClean="0"/>
              <a:t>svoju</a:t>
            </a:r>
            <a:r>
              <a:rPr lang="cs-CZ" sz="1400" dirty="0" smtClean="0"/>
              <a:t> postavu.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47413"/>
              </p:ext>
            </p:extLst>
          </p:nvPr>
        </p:nvGraphicFramePr>
        <p:xfrm>
          <a:off x="2922930" y="1438274"/>
          <a:ext cx="4525620" cy="314779"/>
        </p:xfrm>
        <a:graphic>
          <a:graphicData uri="http://schemas.openxmlformats.org/drawingml/2006/table">
            <a:tbl>
              <a:tblPr/>
              <a:tblGrid>
                <a:gridCol w="1546945"/>
                <a:gridCol w="2978675"/>
              </a:tblGrid>
              <a:tr h="314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SR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                                       </a:t>
                      </a:r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ČR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584082" y="1618134"/>
            <a:ext cx="11614387" cy="4157464"/>
            <a:chOff x="0" y="0"/>
            <a:chExt cx="12123967" cy="4487638"/>
          </a:xfrm>
        </p:grpSpPr>
        <p:graphicFrame>
          <p:nvGraphicFramePr>
            <p:cNvPr id="11" name="Chart 2"/>
            <p:cNvGraphicFramePr>
              <a:graphicFrameLocks/>
            </p:cNvGraphicFramePr>
            <p:nvPr/>
          </p:nvGraphicFramePr>
          <p:xfrm>
            <a:off x="0" y="0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Chart 2"/>
            <p:cNvGraphicFramePr>
              <a:graphicFrameLocks/>
            </p:cNvGraphicFramePr>
            <p:nvPr/>
          </p:nvGraphicFramePr>
          <p:xfrm>
            <a:off x="3322867" y="10887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8814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Pocit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nákupe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plaviek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2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(top)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 akej miery nasledujúce výroky zodpovedajú tomu, ako sa cítite pri nákupe plaviek?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Ide o typicky ženský problém.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815780"/>
              </p:ext>
            </p:extLst>
          </p:nvPr>
        </p:nvGraphicFramePr>
        <p:xfrm>
          <a:off x="2912383" y="1521390"/>
          <a:ext cx="4726667" cy="400050"/>
        </p:xfrm>
        <a:graphic>
          <a:graphicData uri="http://schemas.openxmlformats.org/drawingml/2006/table">
            <a:tbl>
              <a:tblPr/>
              <a:tblGrid>
                <a:gridCol w="776162"/>
                <a:gridCol w="719386"/>
                <a:gridCol w="846494"/>
                <a:gridCol w="794875"/>
                <a:gridCol w="828203"/>
                <a:gridCol w="761547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398307"/>
              </p:ext>
            </p:extLst>
          </p:nvPr>
        </p:nvGraphicFramePr>
        <p:xfrm>
          <a:off x="2914648" y="5652226"/>
          <a:ext cx="4667250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7" name="Skupina 16"/>
          <p:cNvGrpSpPr/>
          <p:nvPr/>
        </p:nvGrpSpPr>
        <p:grpSpPr>
          <a:xfrm>
            <a:off x="-330515" y="1775653"/>
            <a:ext cx="8147680" cy="4067736"/>
            <a:chOff x="0" y="0"/>
            <a:chExt cx="8637537" cy="4616909"/>
          </a:xfrm>
        </p:grpSpPr>
        <p:graphicFrame>
          <p:nvGraphicFramePr>
            <p:cNvPr id="18" name="Graf 17"/>
            <p:cNvGraphicFramePr>
              <a:graphicFrameLocks/>
            </p:cNvGraphicFramePr>
            <p:nvPr/>
          </p:nvGraphicFramePr>
          <p:xfrm>
            <a:off x="6396477" y="13608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Graf 18"/>
            <p:cNvGraphicFramePr>
              <a:graphicFrameLocks/>
            </p:cNvGraphicFramePr>
            <p:nvPr/>
          </p:nvGraphicFramePr>
          <p:xfrm>
            <a:off x="5565324" y="13607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2" name="Skupina 21"/>
            <p:cNvGrpSpPr/>
            <p:nvPr/>
          </p:nvGrpSpPr>
          <p:grpSpPr>
            <a:xfrm>
              <a:off x="0" y="0"/>
              <a:ext cx="6987978" cy="4616909"/>
              <a:chOff x="0" y="0"/>
              <a:chExt cx="9838663" cy="5049116"/>
            </a:xfrm>
          </p:grpSpPr>
          <p:graphicFrame>
            <p:nvGraphicFramePr>
              <p:cNvPr id="23" name="Graf 22"/>
              <p:cNvGraphicFramePr>
                <a:graphicFrameLocks/>
              </p:cNvGraphicFramePr>
              <p:nvPr/>
            </p:nvGraphicFramePr>
            <p:xfrm>
              <a:off x="6683381" y="16328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4" name="Graf 23"/>
              <p:cNvGraphicFramePr>
                <a:graphicFrameLocks/>
              </p:cNvGraphicFramePr>
              <p:nvPr/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5" name="Graf 24"/>
              <p:cNvGraphicFramePr>
                <a:graphicFrameLocks/>
              </p:cNvGraphicFramePr>
              <p:nvPr/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26" name="Graf 25"/>
              <p:cNvGraphicFramePr>
                <a:graphicFrameLocks/>
              </p:cNvGraphicFramePr>
              <p:nvPr/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172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Zvyky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opaľovaní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(top)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Dodržujete následující zvyky související s chováním na pláži, koupališti nebo prostě při opalování?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Všichni respondenti, N(ČR)=400, N(SR)=400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Slovenky s </a:t>
            </a:r>
            <a:r>
              <a:rPr lang="cs-CZ" sz="1400" dirty="0" err="1" smtClean="0"/>
              <a:t>radosťou</a:t>
            </a:r>
            <a:r>
              <a:rPr lang="cs-CZ" sz="1400" dirty="0" smtClean="0"/>
              <a:t> </a:t>
            </a:r>
            <a:r>
              <a:rPr lang="cs-CZ" sz="1400" dirty="0" err="1" smtClean="0"/>
              <a:t>striedajú</a:t>
            </a:r>
            <a:r>
              <a:rPr lang="cs-CZ" sz="1400" dirty="0" smtClean="0"/>
              <a:t> plavky na </a:t>
            </a:r>
            <a:r>
              <a:rPr lang="cs-CZ" sz="1400" dirty="0" err="1" smtClean="0"/>
              <a:t>kúpanie</a:t>
            </a:r>
            <a:r>
              <a:rPr lang="cs-CZ" sz="1400" dirty="0" smtClean="0"/>
              <a:t> a </a:t>
            </a:r>
            <a:r>
              <a:rPr lang="cs-CZ" sz="1400" dirty="0" err="1" smtClean="0"/>
              <a:t>opaľovanie</a:t>
            </a:r>
            <a:r>
              <a:rPr lang="cs-CZ" sz="1400" dirty="0" smtClean="0"/>
              <a:t>, </a:t>
            </a:r>
            <a:r>
              <a:rPr lang="cs-CZ" sz="1400" dirty="0" err="1" smtClean="0"/>
              <a:t>zatiaľ</a:t>
            </a:r>
            <a:r>
              <a:rPr lang="cs-CZ" sz="1400" dirty="0" smtClean="0"/>
              <a:t> </a:t>
            </a:r>
            <a:r>
              <a:rPr lang="cs-CZ" sz="1400" dirty="0" err="1" smtClean="0"/>
              <a:t>čo</a:t>
            </a:r>
            <a:r>
              <a:rPr lang="cs-CZ" sz="1400" dirty="0" smtClean="0"/>
              <a:t> Češky rady </a:t>
            </a:r>
            <a:r>
              <a:rPr lang="cs-CZ" sz="1400" dirty="0" err="1" smtClean="0"/>
              <a:t>nosia</a:t>
            </a:r>
            <a:r>
              <a:rPr lang="cs-CZ" sz="1400" dirty="0" smtClean="0"/>
              <a:t> </a:t>
            </a:r>
            <a:r>
              <a:rPr lang="cs-CZ" sz="1400" dirty="0" err="1" smtClean="0"/>
              <a:t>dolnky</a:t>
            </a:r>
            <a:r>
              <a:rPr lang="cs-CZ" sz="1400" dirty="0" smtClean="0"/>
              <a:t> k plavkám a </a:t>
            </a:r>
            <a:r>
              <a:rPr lang="cs-CZ" sz="1400" dirty="0" err="1" smtClean="0"/>
              <a:t>nosia</a:t>
            </a:r>
            <a:r>
              <a:rPr lang="cs-CZ" sz="1400" dirty="0" smtClean="0"/>
              <a:t> </a:t>
            </a:r>
            <a:r>
              <a:rPr lang="cs-CZ" sz="1400" dirty="0" err="1" smtClean="0"/>
              <a:t>ich</a:t>
            </a:r>
            <a:r>
              <a:rPr lang="cs-CZ" sz="1400" dirty="0" smtClean="0"/>
              <a:t> </a:t>
            </a:r>
            <a:r>
              <a:rPr lang="cs-CZ" sz="1400" dirty="0" err="1" smtClean="0"/>
              <a:t>častejšie</a:t>
            </a:r>
            <a:r>
              <a:rPr lang="cs-CZ" sz="1400" dirty="0" smtClean="0"/>
              <a:t> </a:t>
            </a:r>
            <a:r>
              <a:rPr lang="cs-CZ" sz="1400" dirty="0" err="1" smtClean="0"/>
              <a:t>ako</a:t>
            </a:r>
            <a:r>
              <a:rPr lang="cs-CZ" sz="1400" dirty="0" smtClean="0"/>
              <a:t> Slovenky.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2902858" y="1521390"/>
          <a:ext cx="4726667" cy="400050"/>
        </p:xfrm>
        <a:graphic>
          <a:graphicData uri="http://schemas.openxmlformats.org/drawingml/2006/table">
            <a:tbl>
              <a:tblPr/>
              <a:tblGrid>
                <a:gridCol w="776162"/>
                <a:gridCol w="712005"/>
                <a:gridCol w="853875"/>
                <a:gridCol w="794875"/>
                <a:gridCol w="828203"/>
                <a:gridCol w="761547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Celkem </a:t>
                      </a:r>
                      <a:endParaRPr lang="cs-CZ" sz="1200" b="1" i="0" u="none" strike="noStrike" dirty="0" smtClean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Celkem </a:t>
                      </a:r>
                      <a:endParaRPr lang="cs-CZ" sz="1200" b="1" i="0" u="none" strike="noStrike" dirty="0" smtClean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Obdélník 20"/>
          <p:cNvSpPr/>
          <p:nvPr/>
        </p:nvSpPr>
        <p:spPr>
          <a:xfrm>
            <a:off x="323528" y="5718448"/>
            <a:ext cx="17748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*řazeno dle celkem ČR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914648" y="5499826"/>
          <a:ext cx="4667250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27" name="Skupina 26"/>
          <p:cNvGrpSpPr/>
          <p:nvPr/>
        </p:nvGrpSpPr>
        <p:grpSpPr>
          <a:xfrm>
            <a:off x="-301940" y="1718503"/>
            <a:ext cx="8147680" cy="4067736"/>
            <a:chOff x="0" y="0"/>
            <a:chExt cx="8637537" cy="4616909"/>
          </a:xfrm>
        </p:grpSpPr>
        <p:graphicFrame>
          <p:nvGraphicFramePr>
            <p:cNvPr id="28" name="Graf 27"/>
            <p:cNvGraphicFramePr>
              <a:graphicFrameLocks/>
            </p:cNvGraphicFramePr>
            <p:nvPr/>
          </p:nvGraphicFramePr>
          <p:xfrm>
            <a:off x="6396477" y="13608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9" name="Graf 28"/>
            <p:cNvGraphicFramePr>
              <a:graphicFrameLocks/>
            </p:cNvGraphicFramePr>
            <p:nvPr/>
          </p:nvGraphicFramePr>
          <p:xfrm>
            <a:off x="5565324" y="13607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0" name="Skupina 29"/>
            <p:cNvGrpSpPr/>
            <p:nvPr/>
          </p:nvGrpSpPr>
          <p:grpSpPr>
            <a:xfrm>
              <a:off x="0" y="0"/>
              <a:ext cx="6987978" cy="4616909"/>
              <a:chOff x="0" y="0"/>
              <a:chExt cx="9838663" cy="5049116"/>
            </a:xfrm>
          </p:grpSpPr>
          <p:graphicFrame>
            <p:nvGraphicFramePr>
              <p:cNvPr id="31" name="Graf 30"/>
              <p:cNvGraphicFramePr>
                <a:graphicFrameLocks/>
              </p:cNvGraphicFramePr>
              <p:nvPr/>
            </p:nvGraphicFramePr>
            <p:xfrm>
              <a:off x="6683381" y="16328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2" name="Graf 31"/>
              <p:cNvGraphicFramePr>
                <a:graphicFrameLocks/>
              </p:cNvGraphicFramePr>
              <p:nvPr/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33" name="Graf 32"/>
              <p:cNvGraphicFramePr>
                <a:graphicFrameLocks/>
              </p:cNvGraphicFramePr>
              <p:nvPr/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34" name="Graf 33"/>
              <p:cNvGraphicFramePr>
                <a:graphicFrameLocks/>
              </p:cNvGraphicFramePr>
              <p:nvPr/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56619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Koľko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sezón plavky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vydržia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Koľko sezón Vám vydržia jedny plavky, než ich prestanete nosiť?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 smtClean="0"/>
              <a:t>Mužom</a:t>
            </a:r>
            <a:r>
              <a:rPr lang="cs-CZ" sz="1400" dirty="0" smtClean="0"/>
              <a:t> </a:t>
            </a:r>
            <a:r>
              <a:rPr lang="cs-CZ" sz="1400" dirty="0" err="1" smtClean="0"/>
              <a:t>vydržia</a:t>
            </a:r>
            <a:r>
              <a:rPr lang="cs-CZ" sz="1400" dirty="0" smtClean="0"/>
              <a:t> plavky obvykle 5 a </a:t>
            </a:r>
            <a:r>
              <a:rPr lang="cs-CZ" sz="1400" dirty="0" err="1" smtClean="0"/>
              <a:t>viac</a:t>
            </a:r>
            <a:r>
              <a:rPr lang="cs-CZ" sz="1400" dirty="0" smtClean="0"/>
              <a:t> sezón, </a:t>
            </a:r>
            <a:r>
              <a:rPr lang="cs-CZ" sz="1400" dirty="0" err="1" smtClean="0"/>
              <a:t>zatiaľ</a:t>
            </a:r>
            <a:r>
              <a:rPr lang="cs-CZ" sz="1400" dirty="0" smtClean="0"/>
              <a:t> </a:t>
            </a:r>
            <a:r>
              <a:rPr lang="cs-CZ" sz="1400" dirty="0" err="1" smtClean="0"/>
              <a:t>čo</a:t>
            </a:r>
            <a:r>
              <a:rPr lang="cs-CZ" sz="1400" dirty="0" smtClean="0"/>
              <a:t> ženám 2 až 3 sezóny.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64545"/>
              </p:ext>
            </p:extLst>
          </p:nvPr>
        </p:nvGraphicFramePr>
        <p:xfrm>
          <a:off x="1221824" y="54236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305164"/>
              </p:ext>
            </p:extLst>
          </p:nvPr>
        </p:nvGraphicFramePr>
        <p:xfrm>
          <a:off x="1190625" y="877456"/>
          <a:ext cx="9601200" cy="473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550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Koľko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sezón plavky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vydržia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(2)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dĺžka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dovolenky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Koľko sezón Vám vydržia jedny plavky, než ich prestanete nosiť?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S </a:t>
            </a:r>
            <a:r>
              <a:rPr lang="cs-CZ" sz="1400" dirty="0" err="1" smtClean="0"/>
              <a:t>dĺžkou</a:t>
            </a:r>
            <a:r>
              <a:rPr lang="cs-CZ" sz="1400" dirty="0" smtClean="0"/>
              <a:t> dovolenky </a:t>
            </a:r>
            <a:r>
              <a:rPr lang="cs-CZ" sz="1400" dirty="0" err="1" smtClean="0"/>
              <a:t>rastie</a:t>
            </a:r>
            <a:r>
              <a:rPr lang="cs-CZ" sz="1400" dirty="0" smtClean="0"/>
              <a:t> </a:t>
            </a:r>
            <a:r>
              <a:rPr lang="cs-CZ" sz="1400" dirty="0" err="1" smtClean="0"/>
              <a:t>opotrebenie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8779"/>
              </p:ext>
            </p:extLst>
          </p:nvPr>
        </p:nvGraphicFramePr>
        <p:xfrm>
          <a:off x="1155149" y="5414101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282038"/>
              </p:ext>
            </p:extLst>
          </p:nvPr>
        </p:nvGraphicFramePr>
        <p:xfrm>
          <a:off x="1171575" y="1295400"/>
          <a:ext cx="9601200" cy="421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269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PLAVKY</a:t>
            </a:r>
          </a:p>
          <a:p>
            <a:endParaRPr lang="cs-CZ" sz="1800" dirty="0" smtClean="0"/>
          </a:p>
          <a:p>
            <a:pPr algn="just"/>
            <a:r>
              <a:rPr lang="sk-SK" sz="1800" dirty="0"/>
              <a:t>71 % všetkých ženských plaviek v kufri sú plavky dvojdielne a približne rovnaký pomer tvoria plavky v strihu „trenky“ u mužov.</a:t>
            </a:r>
          </a:p>
          <a:p>
            <a:pPr algn="just"/>
            <a:r>
              <a:rPr lang="cs-CZ" sz="1800" dirty="0" err="1"/>
              <a:t>Keď</a:t>
            </a:r>
            <a:r>
              <a:rPr lang="cs-CZ" sz="1800" dirty="0"/>
              <a:t> už si </a:t>
            </a:r>
            <a:r>
              <a:rPr lang="cs-CZ" sz="1800" dirty="0" err="1"/>
              <a:t>berieme</a:t>
            </a:r>
            <a:r>
              <a:rPr lang="cs-CZ" sz="1800" dirty="0"/>
              <a:t> </a:t>
            </a:r>
            <a:r>
              <a:rPr lang="cs-CZ" sz="1800" dirty="0" err="1"/>
              <a:t>jednodielne</a:t>
            </a:r>
            <a:r>
              <a:rPr lang="cs-CZ" sz="1800" dirty="0"/>
              <a:t> plavky, tak </a:t>
            </a:r>
            <a:r>
              <a:rPr lang="cs-CZ" sz="1800" dirty="0" err="1"/>
              <a:t>skôr</a:t>
            </a:r>
            <a:r>
              <a:rPr lang="cs-CZ" sz="1800" dirty="0"/>
              <a:t> na dovolenku v </a:t>
            </a:r>
            <a:r>
              <a:rPr lang="cs-CZ" sz="1800" dirty="0" err="1"/>
              <a:t>prírode</a:t>
            </a:r>
            <a:r>
              <a:rPr lang="cs-CZ" sz="1800" dirty="0"/>
              <a:t>, </a:t>
            </a:r>
            <a:r>
              <a:rPr lang="cs-CZ" sz="1800" dirty="0" err="1"/>
              <a:t>nie</a:t>
            </a:r>
            <a:r>
              <a:rPr lang="cs-CZ" sz="1800" dirty="0"/>
              <a:t> k moru.</a:t>
            </a:r>
          </a:p>
          <a:p>
            <a:pPr algn="just"/>
            <a:r>
              <a:rPr lang="cs-CZ" sz="1800" dirty="0"/>
              <a:t>Plavky sú </a:t>
            </a:r>
            <a:r>
              <a:rPr lang="cs-CZ" sz="1800" dirty="0" err="1"/>
              <a:t>typom</a:t>
            </a:r>
            <a:r>
              <a:rPr lang="cs-CZ" sz="1800" dirty="0"/>
              <a:t> </a:t>
            </a:r>
            <a:r>
              <a:rPr lang="cs-CZ" sz="1800" dirty="0" err="1"/>
              <a:t>oblečenia</a:t>
            </a:r>
            <a:r>
              <a:rPr lang="cs-CZ" sz="1800" dirty="0"/>
              <a:t>, </a:t>
            </a:r>
            <a:r>
              <a:rPr lang="cs-CZ" sz="1800" dirty="0" err="1"/>
              <a:t>ktoré</a:t>
            </a:r>
            <a:r>
              <a:rPr lang="cs-CZ" sz="1800" dirty="0"/>
              <a:t> </a:t>
            </a:r>
            <a:r>
              <a:rPr lang="cs-CZ" sz="1800" dirty="0" err="1"/>
              <a:t>nenakupujú</a:t>
            </a:r>
            <a:r>
              <a:rPr lang="cs-CZ" sz="1800" dirty="0"/>
              <a:t> na internete často ani </a:t>
            </a:r>
            <a:r>
              <a:rPr lang="cs-CZ" sz="1800" dirty="0" err="1"/>
              <a:t>tí</a:t>
            </a:r>
            <a:r>
              <a:rPr lang="cs-CZ" sz="1800" dirty="0"/>
              <a:t>, </a:t>
            </a:r>
            <a:r>
              <a:rPr lang="cs-CZ" sz="1800" dirty="0" err="1"/>
              <a:t>ktorí</a:t>
            </a:r>
            <a:r>
              <a:rPr lang="cs-CZ" sz="1800" dirty="0"/>
              <a:t> </a:t>
            </a:r>
            <a:r>
              <a:rPr lang="cs-CZ" sz="1800" dirty="0" err="1"/>
              <a:t>inak</a:t>
            </a:r>
            <a:r>
              <a:rPr lang="cs-CZ" sz="1800" dirty="0"/>
              <a:t> </a:t>
            </a:r>
            <a:r>
              <a:rPr lang="cs-CZ" sz="1800" dirty="0" err="1"/>
              <a:t>oblečenie</a:t>
            </a:r>
            <a:r>
              <a:rPr lang="cs-CZ" sz="1800" dirty="0"/>
              <a:t> na internete </a:t>
            </a:r>
            <a:r>
              <a:rPr lang="cs-CZ" sz="1800" dirty="0" err="1"/>
              <a:t>nakupujú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Napriek</a:t>
            </a:r>
            <a:r>
              <a:rPr lang="cs-CZ" sz="1800" dirty="0"/>
              <a:t> tomu tu </a:t>
            </a:r>
            <a:r>
              <a:rPr lang="cs-CZ" sz="1800" dirty="0" err="1"/>
              <a:t>istý</a:t>
            </a:r>
            <a:r>
              <a:rPr lang="cs-CZ" sz="1800" dirty="0"/>
              <a:t> potenciál je, </a:t>
            </a:r>
            <a:r>
              <a:rPr lang="cs-CZ" sz="1800" dirty="0" err="1"/>
              <a:t>približne</a:t>
            </a:r>
            <a:r>
              <a:rPr lang="cs-CZ" sz="1800" dirty="0"/>
              <a:t> necelých 10 % </a:t>
            </a:r>
            <a:r>
              <a:rPr lang="cs-CZ" sz="1800" dirty="0" err="1"/>
              <a:t>tých</a:t>
            </a:r>
            <a:r>
              <a:rPr lang="cs-CZ" sz="1800" dirty="0"/>
              <a:t>, </a:t>
            </a:r>
            <a:r>
              <a:rPr lang="cs-CZ" sz="1800" dirty="0" err="1"/>
              <a:t>ktorí</a:t>
            </a:r>
            <a:r>
              <a:rPr lang="cs-CZ" sz="1800" dirty="0"/>
              <a:t> plavky na internete </a:t>
            </a:r>
            <a:r>
              <a:rPr lang="cs-CZ" sz="1800" dirty="0" err="1"/>
              <a:t>nenakupujú</a:t>
            </a:r>
            <a:r>
              <a:rPr lang="cs-CZ" sz="1800" dirty="0"/>
              <a:t>, je ochotných tak </a:t>
            </a:r>
            <a:r>
              <a:rPr lang="cs-CZ" sz="1800" dirty="0" err="1"/>
              <a:t>urobiť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Nákup </a:t>
            </a:r>
            <a:r>
              <a:rPr lang="cs-CZ" sz="1800" dirty="0" err="1"/>
              <a:t>plaviek</a:t>
            </a:r>
            <a:r>
              <a:rPr lang="cs-CZ" sz="1800" dirty="0"/>
              <a:t> je </a:t>
            </a:r>
            <a:r>
              <a:rPr lang="cs-CZ" sz="1800" dirty="0" err="1"/>
              <a:t>pre</a:t>
            </a:r>
            <a:r>
              <a:rPr lang="cs-CZ" sz="1800" dirty="0"/>
              <a:t> nás </a:t>
            </a:r>
            <a:r>
              <a:rPr lang="cs-CZ" sz="1800" dirty="0" err="1"/>
              <a:t>dosť</a:t>
            </a:r>
            <a:r>
              <a:rPr lang="cs-CZ" sz="1800" dirty="0"/>
              <a:t> </a:t>
            </a:r>
            <a:r>
              <a:rPr lang="cs-CZ" sz="1800" dirty="0" err="1"/>
              <a:t>traumatizujúci</a:t>
            </a:r>
            <a:r>
              <a:rPr lang="cs-CZ" sz="1800" dirty="0"/>
              <a:t>, 63 % </a:t>
            </a:r>
            <a:r>
              <a:rPr lang="cs-CZ" sz="1800" dirty="0" err="1"/>
              <a:t>pripomenie</a:t>
            </a:r>
            <a:r>
              <a:rPr lang="cs-CZ" sz="1800" dirty="0"/>
              <a:t> </a:t>
            </a:r>
            <a:r>
              <a:rPr lang="cs-CZ" sz="1800" dirty="0" err="1"/>
              <a:t>nedokonalosť</a:t>
            </a:r>
            <a:r>
              <a:rPr lang="cs-CZ" sz="1800" dirty="0"/>
              <a:t> </a:t>
            </a:r>
            <a:r>
              <a:rPr lang="cs-CZ" sz="1800" dirty="0" smtClean="0"/>
              <a:t>postavy </a:t>
            </a:r>
            <a:r>
              <a:rPr lang="cs-CZ" sz="1800" dirty="0"/>
              <a:t>a okolo 40 % </a:t>
            </a:r>
            <a:r>
              <a:rPr lang="cs-CZ" sz="1800" dirty="0" err="1" smtClean="0"/>
              <a:t>respondentov</a:t>
            </a:r>
            <a:r>
              <a:rPr lang="cs-CZ" sz="1800" dirty="0" smtClean="0"/>
              <a:t> volí kompromis </a:t>
            </a:r>
            <a:r>
              <a:rPr lang="cs-CZ" sz="1800" dirty="0" err="1" smtClean="0"/>
              <a:t>vo</a:t>
            </a:r>
            <a:r>
              <a:rPr lang="cs-CZ" sz="1800" dirty="0" smtClean="0"/>
              <a:t> </a:t>
            </a:r>
            <a:r>
              <a:rPr lang="cs-CZ" sz="1800" dirty="0" err="1" smtClean="0"/>
              <a:t>výbere</a:t>
            </a:r>
            <a:r>
              <a:rPr lang="cs-CZ" sz="1800" dirty="0" smtClean="0"/>
              <a:t> </a:t>
            </a:r>
            <a:r>
              <a:rPr lang="cs-CZ" sz="1800" dirty="0" err="1" smtClean="0"/>
              <a:t>plaviek</a:t>
            </a:r>
            <a:r>
              <a:rPr lang="cs-CZ" sz="1800" dirty="0" smtClean="0"/>
              <a:t> </a:t>
            </a:r>
            <a:r>
              <a:rPr lang="cs-CZ" sz="1800" dirty="0" err="1" smtClean="0"/>
              <a:t>vzhľadom</a:t>
            </a:r>
            <a:r>
              <a:rPr lang="cs-CZ" sz="1800" dirty="0" smtClean="0"/>
              <a:t> </a:t>
            </a:r>
            <a:r>
              <a:rPr lang="cs-CZ" sz="1800" dirty="0"/>
              <a:t>na </a:t>
            </a:r>
            <a:r>
              <a:rPr lang="cs-CZ" sz="1800" dirty="0" err="1"/>
              <a:t>svoju</a:t>
            </a:r>
            <a:r>
              <a:rPr lang="cs-CZ" sz="1800" dirty="0"/>
              <a:t> </a:t>
            </a:r>
            <a:r>
              <a:rPr lang="cs-CZ" sz="1800" dirty="0" smtClean="0"/>
              <a:t>postavu.</a:t>
            </a:r>
          </a:p>
          <a:p>
            <a:pPr algn="just"/>
            <a:endParaRPr lang="cs-CZ" sz="1800" i="1" dirty="0"/>
          </a:p>
          <a:p>
            <a:pPr algn="just"/>
            <a:r>
              <a:rPr lang="cs-CZ" sz="1800" dirty="0" err="1" smtClean="0"/>
              <a:t>Mužom</a:t>
            </a:r>
            <a:r>
              <a:rPr lang="cs-CZ" sz="1800" dirty="0" smtClean="0"/>
              <a:t> </a:t>
            </a:r>
            <a:r>
              <a:rPr lang="cs-CZ" sz="1800" dirty="0" err="1" smtClean="0"/>
              <a:t>vydržia</a:t>
            </a:r>
            <a:r>
              <a:rPr lang="cs-CZ" sz="1800" dirty="0" smtClean="0"/>
              <a:t> plavky </a:t>
            </a:r>
            <a:r>
              <a:rPr lang="cs-CZ" sz="1800" dirty="0"/>
              <a:t>typicky 5 a </a:t>
            </a:r>
            <a:r>
              <a:rPr lang="cs-CZ" sz="1800" dirty="0" err="1" smtClean="0"/>
              <a:t>viac</a:t>
            </a:r>
            <a:r>
              <a:rPr lang="cs-CZ" sz="1800" dirty="0" smtClean="0"/>
              <a:t> </a:t>
            </a:r>
            <a:r>
              <a:rPr lang="cs-CZ" sz="1800" dirty="0"/>
              <a:t>sezón, </a:t>
            </a:r>
            <a:r>
              <a:rPr lang="cs-CZ" sz="1800" dirty="0" err="1" smtClean="0"/>
              <a:t>zatiaľ</a:t>
            </a:r>
            <a:r>
              <a:rPr lang="cs-CZ" sz="1800" dirty="0" smtClean="0"/>
              <a:t> </a:t>
            </a:r>
            <a:r>
              <a:rPr lang="cs-CZ" sz="1800" dirty="0" err="1" smtClean="0"/>
              <a:t>čo</a:t>
            </a:r>
            <a:r>
              <a:rPr lang="cs-CZ" sz="1800" dirty="0" smtClean="0"/>
              <a:t> </a:t>
            </a:r>
            <a:r>
              <a:rPr lang="cs-CZ" sz="1800" dirty="0"/>
              <a:t>ženám </a:t>
            </a:r>
            <a:r>
              <a:rPr lang="cs-CZ" sz="1800" dirty="0" err="1" smtClean="0"/>
              <a:t>iba</a:t>
            </a:r>
            <a:r>
              <a:rPr lang="cs-CZ" sz="1800" dirty="0" smtClean="0"/>
              <a:t> 2 </a:t>
            </a:r>
            <a:r>
              <a:rPr lang="cs-CZ" sz="1800" dirty="0"/>
              <a:t>až 3 sezóny</a:t>
            </a:r>
            <a:r>
              <a:rPr lang="cs-CZ" sz="1800" i="1" dirty="0" smtClean="0"/>
              <a:t>.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7834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000" b="0" dirty="0" smtClean="0"/>
              <a:t/>
            </a:r>
            <a:br>
              <a:rPr lang="cs-CZ" sz="4000" b="0" dirty="0" smtClean="0"/>
            </a:br>
            <a:r>
              <a:rPr lang="cs-CZ" sz="4000" b="0" dirty="0" smtClean="0"/>
              <a:t>LETO A ŠTÝL OBLIEKANIA</a:t>
            </a:r>
            <a:endParaRPr lang="en-AU" sz="40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595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-2004479" y="1466850"/>
            <a:ext cx="8948204" cy="4496147"/>
            <a:chOff x="0" y="0"/>
            <a:chExt cx="7509121" cy="5045529"/>
          </a:xfrm>
        </p:grpSpPr>
        <p:graphicFrame>
          <p:nvGraphicFramePr>
            <p:cNvPr id="14" name="Graf 13"/>
            <p:cNvGraphicFramePr>
              <a:graphicFrameLocks/>
            </p:cNvGraphicFramePr>
            <p:nvPr/>
          </p:nvGraphicFramePr>
          <p:xfrm>
            <a:off x="4353839" y="0"/>
            <a:ext cx="3155282" cy="50327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Graf 14"/>
            <p:cNvGraphicFramePr>
              <a:graphicFrameLocks/>
            </p:cNvGraphicFramePr>
            <p:nvPr/>
          </p:nvGraphicFramePr>
          <p:xfrm>
            <a:off x="0" y="12741"/>
            <a:ext cx="6350010" cy="50327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Letné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pre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mužov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ČR vs.SR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Čo z nasledujúcich druhov oblečenia nosíte počas horúcich letných dní?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Iba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muži.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400" dirty="0"/>
              <a:t>Muži si </a:t>
            </a:r>
            <a:r>
              <a:rPr lang="cs-CZ" sz="1400" dirty="0" err="1"/>
              <a:t>počas</a:t>
            </a:r>
            <a:r>
              <a:rPr lang="cs-CZ" sz="1400" dirty="0"/>
              <a:t> </a:t>
            </a:r>
            <a:r>
              <a:rPr lang="cs-CZ" sz="1400" dirty="0" err="1"/>
              <a:t>horúcich</a:t>
            </a:r>
            <a:r>
              <a:rPr lang="cs-CZ" sz="1400" dirty="0"/>
              <a:t> </a:t>
            </a:r>
            <a:r>
              <a:rPr lang="cs-CZ" sz="1400" dirty="0" err="1"/>
              <a:t>letných</a:t>
            </a:r>
            <a:r>
              <a:rPr lang="cs-CZ" sz="1400" dirty="0"/>
              <a:t> dní </a:t>
            </a:r>
            <a:r>
              <a:rPr lang="cs-CZ" sz="1400" dirty="0" err="1"/>
              <a:t>obliekajú</a:t>
            </a:r>
            <a:r>
              <a:rPr lang="cs-CZ" sz="1400" dirty="0"/>
              <a:t> typicky šortky, žabky</a:t>
            </a:r>
            <a:r>
              <a:rPr lang="cs-CZ" sz="1400" dirty="0" smtClean="0"/>
              <a:t>/</a:t>
            </a:r>
            <a:r>
              <a:rPr lang="cs-CZ" sz="1400" dirty="0" err="1" smtClean="0"/>
              <a:t>šľapky</a:t>
            </a:r>
            <a:r>
              <a:rPr lang="cs-CZ" sz="1400" dirty="0" smtClean="0"/>
              <a:t> a </a:t>
            </a:r>
            <a:r>
              <a:rPr lang="cs-CZ" sz="1400" dirty="0" err="1"/>
              <a:t>košele</a:t>
            </a:r>
            <a:r>
              <a:rPr lang="cs-CZ" sz="1400" dirty="0"/>
              <a:t> s </a:t>
            </a:r>
            <a:r>
              <a:rPr lang="cs-CZ" sz="1400" dirty="0" err="1"/>
              <a:t>krátkym</a:t>
            </a:r>
            <a:r>
              <a:rPr lang="cs-CZ" sz="1400" dirty="0"/>
              <a:t> </a:t>
            </a:r>
            <a:r>
              <a:rPr lang="cs-CZ" sz="1400" dirty="0" err="1"/>
              <a:t>rukávom</a:t>
            </a:r>
            <a:r>
              <a:rPr lang="cs-CZ" sz="1400" dirty="0"/>
              <a:t> (obvykle </a:t>
            </a:r>
            <a:r>
              <a:rPr lang="cs-CZ" sz="1400" dirty="0" err="1"/>
              <a:t>skôr</a:t>
            </a:r>
            <a:r>
              <a:rPr lang="cs-CZ" sz="1400" dirty="0"/>
              <a:t> Slováci), v Česku je </a:t>
            </a:r>
            <a:r>
              <a:rPr lang="cs-CZ" sz="1400" dirty="0" err="1"/>
              <a:t>tiež</a:t>
            </a:r>
            <a:r>
              <a:rPr lang="cs-CZ" sz="1400" dirty="0"/>
              <a:t> </a:t>
            </a:r>
            <a:r>
              <a:rPr lang="cs-CZ" sz="1400" dirty="0" err="1"/>
              <a:t>obľúbená</a:t>
            </a:r>
            <a:r>
              <a:rPr lang="cs-CZ" sz="1400" dirty="0"/>
              <a:t> </a:t>
            </a:r>
            <a:r>
              <a:rPr lang="cs-CZ" sz="1400" dirty="0" err="1"/>
              <a:t>čiapka</a:t>
            </a:r>
            <a:r>
              <a:rPr lang="cs-CZ" sz="1400" dirty="0"/>
              <a:t>. </a:t>
            </a:r>
            <a:endParaRPr lang="cs-CZ" sz="1400" dirty="0" smtClean="0"/>
          </a:p>
          <a:p>
            <a:pPr algn="just"/>
            <a:r>
              <a:rPr lang="cs-CZ" sz="1400" dirty="0" smtClean="0"/>
              <a:t>Ponožky </a:t>
            </a:r>
            <a:r>
              <a:rPr lang="cs-CZ" sz="1400" dirty="0"/>
              <a:t>v </a:t>
            </a:r>
            <a:r>
              <a:rPr lang="cs-CZ" sz="1400" dirty="0" err="1"/>
              <a:t>sandáloch</a:t>
            </a:r>
            <a:r>
              <a:rPr lang="cs-CZ" sz="1400" dirty="0"/>
              <a:t> nosí </a:t>
            </a:r>
            <a:r>
              <a:rPr lang="cs-CZ" sz="1400" dirty="0" err="1"/>
              <a:t>približne</a:t>
            </a:r>
            <a:r>
              <a:rPr lang="cs-CZ" sz="1400" dirty="0"/>
              <a:t> </a:t>
            </a:r>
            <a:r>
              <a:rPr lang="cs-CZ" sz="1400" dirty="0" smtClean="0"/>
              <a:t>každý </a:t>
            </a:r>
            <a:r>
              <a:rPr lang="cs-CZ" sz="1400" dirty="0" err="1" smtClean="0"/>
              <a:t>desiaty</a:t>
            </a:r>
            <a:r>
              <a:rPr lang="cs-CZ" sz="1400" dirty="0" smtClean="0"/>
              <a:t> muž !!!</a:t>
            </a:r>
            <a:endParaRPr lang="cs-CZ" sz="1400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3581400" y="5686772"/>
          <a:ext cx="2857500" cy="190500"/>
        </p:xfrm>
        <a:graphic>
          <a:graphicData uri="http://schemas.openxmlformats.org/drawingml/2006/table">
            <a:tbl>
              <a:tblPr/>
              <a:tblGrid>
                <a:gridCol w="1495424"/>
                <a:gridCol w="1362076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4114800" y="1333501"/>
          <a:ext cx="2343150" cy="270986"/>
        </p:xfrm>
        <a:graphic>
          <a:graphicData uri="http://schemas.openxmlformats.org/drawingml/2006/table">
            <a:tbl>
              <a:tblPr/>
              <a:tblGrid>
                <a:gridCol w="1181100"/>
                <a:gridCol w="1162050"/>
              </a:tblGrid>
              <a:tr h="270986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1" i="0" u="none" strike="noStrike" dirty="0">
                          <a:solidFill>
                            <a:srgbClr val="FFC000"/>
                          </a:solidFill>
                          <a:effectLst/>
                          <a:latin typeface="Helvetica"/>
                        </a:rPr>
                        <a:t>Muži ČR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C000"/>
                          </a:solidFill>
                          <a:effectLst/>
                          <a:latin typeface="Helvetica"/>
                        </a:rPr>
                        <a:t>Muži SR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89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Štýl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počas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letnej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dovolenky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celkovo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Ktoré z nasledujúcich výrokov zodpovedajú tomu, ako sa obliekate počas dovolenky?  Počas letnej dovolenky 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...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/>
              <a:t>Oproti </a:t>
            </a:r>
            <a:r>
              <a:rPr lang="cs-CZ" sz="1400" dirty="0" err="1"/>
              <a:t>pracovným</a:t>
            </a:r>
            <a:r>
              <a:rPr lang="cs-CZ" sz="1400" dirty="0"/>
              <a:t> </a:t>
            </a:r>
            <a:r>
              <a:rPr lang="cs-CZ" sz="1400" dirty="0" err="1"/>
              <a:t>dňom</a:t>
            </a:r>
            <a:r>
              <a:rPr lang="cs-CZ" sz="1400" dirty="0"/>
              <a:t> je dovolenka spojená </a:t>
            </a:r>
            <a:r>
              <a:rPr lang="cs-CZ" sz="1400" dirty="0" err="1"/>
              <a:t>predovšetkým</a:t>
            </a:r>
            <a:r>
              <a:rPr lang="cs-CZ" sz="1400" dirty="0"/>
              <a:t> s </a:t>
            </a:r>
            <a:r>
              <a:rPr lang="cs-CZ" sz="1400" dirty="0" err="1"/>
              <a:t>voľnejším</a:t>
            </a:r>
            <a:r>
              <a:rPr lang="cs-CZ" sz="1400" dirty="0"/>
              <a:t> a </a:t>
            </a:r>
            <a:r>
              <a:rPr lang="cs-CZ" sz="1400" dirty="0" err="1"/>
              <a:t>farebným</a:t>
            </a:r>
            <a:r>
              <a:rPr lang="cs-CZ" sz="1400" dirty="0"/>
              <a:t> oblečením. Necelá </a:t>
            </a:r>
            <a:r>
              <a:rPr lang="cs-CZ" sz="1400" dirty="0" err="1"/>
              <a:t>polovica</a:t>
            </a:r>
            <a:r>
              <a:rPr lang="cs-CZ" sz="1400" dirty="0"/>
              <a:t> </a:t>
            </a:r>
            <a:r>
              <a:rPr lang="cs-CZ" sz="1400" dirty="0" err="1"/>
              <a:t>respondentov</a:t>
            </a:r>
            <a:r>
              <a:rPr lang="cs-CZ" sz="1400" dirty="0"/>
              <a:t> </a:t>
            </a:r>
            <a:r>
              <a:rPr lang="cs-CZ" sz="1400" dirty="0" err="1"/>
              <a:t>sa</a:t>
            </a:r>
            <a:r>
              <a:rPr lang="cs-CZ" sz="1400" dirty="0"/>
              <a:t> </a:t>
            </a:r>
            <a:r>
              <a:rPr lang="cs-CZ" sz="1400" dirty="0" smtClean="0"/>
              <a:t>na </a:t>
            </a:r>
            <a:r>
              <a:rPr lang="cs-CZ" sz="1400" dirty="0" err="1"/>
              <a:t>dovolenke</a:t>
            </a:r>
            <a:r>
              <a:rPr lang="cs-CZ" sz="1400" dirty="0"/>
              <a:t> </a:t>
            </a:r>
            <a:r>
              <a:rPr lang="cs-CZ" sz="1400" dirty="0" err="1"/>
              <a:t>oblieka</a:t>
            </a:r>
            <a:r>
              <a:rPr lang="cs-CZ" sz="1400" dirty="0"/>
              <a:t> </a:t>
            </a:r>
            <a:r>
              <a:rPr lang="cs-CZ" sz="1400" dirty="0" err="1" smtClean="0"/>
              <a:t>lepšie</a:t>
            </a:r>
            <a:r>
              <a:rPr lang="cs-CZ" sz="1400" dirty="0" smtClean="0"/>
              <a:t> </a:t>
            </a:r>
            <a:r>
              <a:rPr lang="cs-CZ" sz="1400" dirty="0" err="1"/>
              <a:t>ako</a:t>
            </a:r>
            <a:r>
              <a:rPr lang="cs-CZ" sz="1400" dirty="0"/>
              <a:t> v </a:t>
            </a:r>
            <a:r>
              <a:rPr lang="cs-CZ" sz="1400" dirty="0" err="1" smtClean="0"/>
              <a:t>pracovných</a:t>
            </a:r>
            <a:r>
              <a:rPr lang="cs-CZ" sz="1400" dirty="0" smtClean="0"/>
              <a:t> </a:t>
            </a:r>
            <a:r>
              <a:rPr lang="cs-CZ" sz="1400" dirty="0" err="1" smtClean="0"/>
              <a:t>dňoch</a:t>
            </a:r>
            <a:r>
              <a:rPr lang="cs-CZ" sz="1400" dirty="0" smtClean="0"/>
              <a:t> </a:t>
            </a:r>
            <a:r>
              <a:rPr lang="cs-CZ" sz="1400" dirty="0"/>
              <a:t>a okolo </a:t>
            </a:r>
            <a:r>
              <a:rPr lang="cs-CZ" sz="1400" dirty="0" smtClean="0"/>
              <a:t>50 % </a:t>
            </a:r>
            <a:r>
              <a:rPr lang="cs-CZ" sz="1400" dirty="0" err="1"/>
              <a:t>sa</a:t>
            </a:r>
            <a:r>
              <a:rPr lang="cs-CZ" sz="1400" dirty="0"/>
              <a:t> </a:t>
            </a:r>
            <a:r>
              <a:rPr lang="cs-CZ" sz="1400" dirty="0" err="1"/>
              <a:t>oblieka</a:t>
            </a:r>
            <a:r>
              <a:rPr lang="cs-CZ" sz="1400" dirty="0"/>
              <a:t> </a:t>
            </a:r>
            <a:r>
              <a:rPr lang="cs-CZ" sz="1400" dirty="0" err="1"/>
              <a:t>výstrednejšie</a:t>
            </a:r>
            <a:r>
              <a:rPr lang="cs-CZ" sz="1400" dirty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82836"/>
              </p:ext>
            </p:extLst>
          </p:nvPr>
        </p:nvGraphicFramePr>
        <p:xfrm>
          <a:off x="2922930" y="1438274"/>
          <a:ext cx="4525620" cy="314779"/>
        </p:xfrm>
        <a:graphic>
          <a:graphicData uri="http://schemas.openxmlformats.org/drawingml/2006/table">
            <a:tbl>
              <a:tblPr/>
              <a:tblGrid>
                <a:gridCol w="1546945"/>
                <a:gridCol w="2978675"/>
              </a:tblGrid>
              <a:tr h="314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SR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                                       </a:t>
                      </a:r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ČR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3" name="Skupina 12"/>
          <p:cNvGrpSpPr/>
          <p:nvPr/>
        </p:nvGrpSpPr>
        <p:grpSpPr>
          <a:xfrm>
            <a:off x="618803" y="1646709"/>
            <a:ext cx="11614387" cy="4157464"/>
            <a:chOff x="0" y="0"/>
            <a:chExt cx="12123967" cy="4487638"/>
          </a:xfrm>
        </p:grpSpPr>
        <p:graphicFrame>
          <p:nvGraphicFramePr>
            <p:cNvPr id="14" name="Chart 2"/>
            <p:cNvGraphicFramePr>
              <a:graphicFrameLocks/>
            </p:cNvGraphicFramePr>
            <p:nvPr/>
          </p:nvGraphicFramePr>
          <p:xfrm>
            <a:off x="0" y="0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Chart 2"/>
            <p:cNvGraphicFramePr>
              <a:graphicFrameLocks/>
            </p:cNvGraphicFramePr>
            <p:nvPr/>
          </p:nvGraphicFramePr>
          <p:xfrm>
            <a:off x="3322867" y="10887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316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04864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/>
              <a:t>DOVOLENKOVÝ ŠATNÍK</a:t>
            </a:r>
            <a:endParaRPr lang="cs-CZ" sz="4400" b="0" dirty="0"/>
          </a:p>
        </p:txBody>
      </p:sp>
    </p:spTree>
    <p:extLst>
      <p:ext uri="{BB962C8B-B14F-4D97-AF65-F5344CB8AC3E}">
        <p14:creationId xmlns:p14="http://schemas.microsoft.com/office/powerpoint/2010/main" val="3505101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-340040" y="1604240"/>
            <a:ext cx="8147680" cy="4225255"/>
            <a:chOff x="0" y="0"/>
            <a:chExt cx="8637537" cy="4616909"/>
          </a:xfrm>
        </p:grpSpPr>
        <p:graphicFrame>
          <p:nvGraphicFramePr>
            <p:cNvPr id="26" name="Graf 25"/>
            <p:cNvGraphicFramePr>
              <a:graphicFrameLocks/>
            </p:cNvGraphicFramePr>
            <p:nvPr/>
          </p:nvGraphicFramePr>
          <p:xfrm>
            <a:off x="6396477" y="13608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Graf 26"/>
            <p:cNvGraphicFramePr>
              <a:graphicFrameLocks/>
            </p:cNvGraphicFramePr>
            <p:nvPr/>
          </p:nvGraphicFramePr>
          <p:xfrm>
            <a:off x="5565324" y="13607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8" name="Skupina 27"/>
            <p:cNvGrpSpPr/>
            <p:nvPr/>
          </p:nvGrpSpPr>
          <p:grpSpPr>
            <a:xfrm>
              <a:off x="0" y="0"/>
              <a:ext cx="6987978" cy="4616909"/>
              <a:chOff x="0" y="0"/>
              <a:chExt cx="9838663" cy="5049116"/>
            </a:xfrm>
          </p:grpSpPr>
          <p:graphicFrame>
            <p:nvGraphicFramePr>
              <p:cNvPr id="29" name="Graf 28"/>
              <p:cNvGraphicFramePr>
                <a:graphicFrameLocks/>
              </p:cNvGraphicFramePr>
              <p:nvPr/>
            </p:nvGraphicFramePr>
            <p:xfrm>
              <a:off x="6683381" y="16328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0" name="Graf 29"/>
              <p:cNvGraphicFramePr>
                <a:graphicFrameLocks/>
              </p:cNvGraphicFramePr>
              <p:nvPr/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31" name="Graf 30"/>
              <p:cNvGraphicFramePr>
                <a:graphicFrameLocks/>
              </p:cNvGraphicFramePr>
              <p:nvPr/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32" name="Graf 31"/>
              <p:cNvGraphicFramePr>
                <a:graphicFrameLocks/>
              </p:cNvGraphicFramePr>
              <p:nvPr/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</p:grpSp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Štýl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počas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letnej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dovolenky (2)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(top)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Ktoré z nasledujúcich výrokov zodpovedajú tomu, ako sa obliekate počas dovolenky?  Počas letnej dovolenky 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...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92951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/>
              <a:t>Voľné</a:t>
            </a:r>
            <a:r>
              <a:rPr lang="cs-CZ" sz="1400" dirty="0"/>
              <a:t> </a:t>
            </a:r>
            <a:r>
              <a:rPr lang="cs-CZ" sz="1400" dirty="0" err="1"/>
              <a:t>oblečenie</a:t>
            </a:r>
            <a:r>
              <a:rPr lang="cs-CZ" sz="1400" dirty="0"/>
              <a:t> </a:t>
            </a:r>
            <a:r>
              <a:rPr lang="cs-CZ" sz="1400" dirty="0" err="1" smtClean="0"/>
              <a:t>volia</a:t>
            </a:r>
            <a:r>
              <a:rPr lang="cs-CZ" sz="1400" dirty="0" smtClean="0"/>
              <a:t> na </a:t>
            </a:r>
            <a:r>
              <a:rPr lang="cs-CZ" sz="1400" dirty="0" err="1"/>
              <a:t>dovolenke</a:t>
            </a:r>
            <a:r>
              <a:rPr lang="cs-CZ" sz="1400" dirty="0"/>
              <a:t> </a:t>
            </a:r>
            <a:r>
              <a:rPr lang="cs-CZ" sz="1400" dirty="0" smtClean="0"/>
              <a:t>obvykle </a:t>
            </a:r>
            <a:r>
              <a:rPr lang="cs-CZ" sz="1400" dirty="0"/>
              <a:t>muži, </a:t>
            </a:r>
            <a:r>
              <a:rPr lang="cs-CZ" sz="1400" dirty="0" err="1"/>
              <a:t>zatiaľ</a:t>
            </a:r>
            <a:r>
              <a:rPr lang="cs-CZ" sz="1400" dirty="0"/>
              <a:t> </a:t>
            </a:r>
            <a:r>
              <a:rPr lang="cs-CZ" sz="1400" dirty="0" err="1"/>
              <a:t>čo</a:t>
            </a:r>
            <a:r>
              <a:rPr lang="cs-CZ" sz="1400" dirty="0"/>
              <a:t> ženy </a:t>
            </a:r>
            <a:r>
              <a:rPr lang="cs-CZ" sz="1400" dirty="0" smtClean="0"/>
              <a:t> </a:t>
            </a:r>
            <a:r>
              <a:rPr lang="cs-CZ" sz="1400" dirty="0" err="1" smtClean="0"/>
              <a:t>preferujú</a:t>
            </a:r>
            <a:r>
              <a:rPr lang="cs-CZ" sz="1400" dirty="0" smtClean="0"/>
              <a:t> </a:t>
            </a:r>
            <a:r>
              <a:rPr lang="cs-CZ" sz="1400" dirty="0" err="1" smtClean="0"/>
              <a:t>farebnejšie</a:t>
            </a:r>
            <a:r>
              <a:rPr lang="cs-CZ" sz="1400" dirty="0" smtClean="0"/>
              <a:t> </a:t>
            </a:r>
            <a:r>
              <a:rPr lang="cs-CZ" sz="1400" dirty="0"/>
              <a:t>a </a:t>
            </a:r>
            <a:r>
              <a:rPr lang="cs-CZ" sz="1400" dirty="0" err="1" smtClean="0"/>
              <a:t>výstrednejšie</a:t>
            </a:r>
            <a:r>
              <a:rPr lang="cs-CZ" sz="1400" dirty="0" smtClean="0"/>
              <a:t> </a:t>
            </a:r>
            <a:r>
              <a:rPr lang="cs-CZ" sz="1400" dirty="0" err="1"/>
              <a:t>oblečenie</a:t>
            </a:r>
            <a:r>
              <a:rPr lang="cs-CZ" sz="1400" dirty="0"/>
              <a:t>. </a:t>
            </a:r>
            <a:r>
              <a:rPr lang="cs-CZ" sz="1400" dirty="0" err="1"/>
              <a:t>Najmä</a:t>
            </a:r>
            <a:r>
              <a:rPr lang="cs-CZ" sz="1400" dirty="0"/>
              <a:t> </a:t>
            </a:r>
            <a:r>
              <a:rPr lang="cs-CZ" sz="1400" dirty="0" err="1"/>
              <a:t>českí</a:t>
            </a:r>
            <a:r>
              <a:rPr lang="cs-CZ" sz="1400" dirty="0"/>
              <a:t> </a:t>
            </a:r>
            <a:r>
              <a:rPr lang="cs-CZ" sz="1400" dirty="0" smtClean="0"/>
              <a:t>muži, naopak, na </a:t>
            </a:r>
            <a:r>
              <a:rPr lang="cs-CZ" sz="1400" dirty="0" err="1"/>
              <a:t>dovolenke</a:t>
            </a:r>
            <a:r>
              <a:rPr lang="cs-CZ" sz="1400" dirty="0"/>
              <a:t> </a:t>
            </a:r>
            <a:r>
              <a:rPr lang="cs-CZ" sz="1400" dirty="0" err="1"/>
              <a:t>zámerne</a:t>
            </a:r>
            <a:r>
              <a:rPr lang="cs-CZ" sz="1400" dirty="0"/>
              <a:t> </a:t>
            </a:r>
            <a:r>
              <a:rPr lang="cs-CZ" sz="1400" dirty="0" err="1"/>
              <a:t>nosia</a:t>
            </a:r>
            <a:r>
              <a:rPr lang="cs-CZ" sz="1400" dirty="0"/>
              <a:t> staré </a:t>
            </a:r>
            <a:r>
              <a:rPr lang="cs-CZ" sz="1400" dirty="0" err="1"/>
              <a:t>oblečenie</a:t>
            </a:r>
            <a:r>
              <a:rPr lang="cs-CZ" sz="1400" dirty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480954"/>
              </p:ext>
            </p:extLst>
          </p:nvPr>
        </p:nvGraphicFramePr>
        <p:xfrm>
          <a:off x="2912383" y="1283265"/>
          <a:ext cx="4726667" cy="400050"/>
        </p:xfrm>
        <a:graphic>
          <a:graphicData uri="http://schemas.openxmlformats.org/drawingml/2006/table">
            <a:tbl>
              <a:tblPr/>
              <a:tblGrid>
                <a:gridCol w="776162"/>
                <a:gridCol w="719386"/>
                <a:gridCol w="846494"/>
                <a:gridCol w="794875"/>
                <a:gridCol w="828203"/>
                <a:gridCol w="761547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957637"/>
              </p:ext>
            </p:extLst>
          </p:nvPr>
        </p:nvGraphicFramePr>
        <p:xfrm>
          <a:off x="2914648" y="5556976"/>
          <a:ext cx="4667250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98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LETO </a:t>
            </a:r>
            <a:r>
              <a:rPr lang="cs-CZ" sz="1800" b="1" dirty="0"/>
              <a:t>A </a:t>
            </a:r>
            <a:r>
              <a:rPr lang="cs-CZ" sz="1800" b="1" dirty="0" smtClean="0"/>
              <a:t>ŠTÝL OBLIEKANIA</a:t>
            </a:r>
          </a:p>
          <a:p>
            <a:endParaRPr lang="cs-CZ" sz="1800" dirty="0" smtClean="0"/>
          </a:p>
          <a:p>
            <a:r>
              <a:rPr lang="cs-CZ" sz="1800" dirty="0"/>
              <a:t>Muži si </a:t>
            </a:r>
            <a:r>
              <a:rPr lang="cs-CZ" sz="1800" dirty="0" err="1"/>
              <a:t>počas</a:t>
            </a:r>
            <a:r>
              <a:rPr lang="cs-CZ" sz="1800" dirty="0"/>
              <a:t> </a:t>
            </a:r>
            <a:r>
              <a:rPr lang="cs-CZ" sz="1800" dirty="0" err="1"/>
              <a:t>horúcich</a:t>
            </a:r>
            <a:r>
              <a:rPr lang="cs-CZ" sz="1800" dirty="0"/>
              <a:t> </a:t>
            </a:r>
            <a:r>
              <a:rPr lang="cs-CZ" sz="1800" dirty="0" err="1"/>
              <a:t>letných</a:t>
            </a:r>
            <a:r>
              <a:rPr lang="cs-CZ" sz="1800" dirty="0"/>
              <a:t> dní </a:t>
            </a:r>
            <a:r>
              <a:rPr lang="cs-CZ" sz="1800" dirty="0" err="1"/>
              <a:t>obliekajú</a:t>
            </a:r>
            <a:r>
              <a:rPr lang="cs-CZ" sz="1800" dirty="0"/>
              <a:t> typicky šortky, žabky</a:t>
            </a:r>
            <a:r>
              <a:rPr lang="cs-CZ" sz="1800" dirty="0" smtClean="0"/>
              <a:t>/</a:t>
            </a:r>
            <a:r>
              <a:rPr lang="cs-CZ" sz="1800" dirty="0" err="1" smtClean="0"/>
              <a:t>šľapky</a:t>
            </a:r>
            <a:r>
              <a:rPr lang="cs-CZ" sz="1800" dirty="0" smtClean="0"/>
              <a:t> a </a:t>
            </a:r>
            <a:r>
              <a:rPr lang="cs-CZ" sz="1800" dirty="0" err="1"/>
              <a:t>košele</a:t>
            </a:r>
            <a:r>
              <a:rPr lang="cs-CZ" sz="1800" dirty="0"/>
              <a:t> s </a:t>
            </a:r>
            <a:r>
              <a:rPr lang="cs-CZ" sz="1800" dirty="0" err="1"/>
              <a:t>krátkym</a:t>
            </a:r>
            <a:r>
              <a:rPr lang="cs-CZ" sz="1800" dirty="0"/>
              <a:t> </a:t>
            </a:r>
            <a:r>
              <a:rPr lang="cs-CZ" sz="1800" dirty="0" err="1"/>
              <a:t>rukávom</a:t>
            </a:r>
            <a:r>
              <a:rPr lang="cs-CZ" sz="1800" dirty="0"/>
              <a:t> (obvykle </a:t>
            </a:r>
            <a:r>
              <a:rPr lang="cs-CZ" sz="1800" dirty="0" err="1"/>
              <a:t>skôr</a:t>
            </a:r>
            <a:r>
              <a:rPr lang="cs-CZ" sz="1800" dirty="0"/>
              <a:t> Slováci), v Česku je </a:t>
            </a:r>
            <a:r>
              <a:rPr lang="cs-CZ" sz="1800" dirty="0" err="1"/>
              <a:t>tiež</a:t>
            </a:r>
            <a:r>
              <a:rPr lang="cs-CZ" sz="1800" dirty="0"/>
              <a:t> </a:t>
            </a:r>
            <a:r>
              <a:rPr lang="cs-CZ" sz="1800" dirty="0" err="1"/>
              <a:t>obľúbená</a:t>
            </a:r>
            <a:r>
              <a:rPr lang="cs-CZ" sz="1800" dirty="0"/>
              <a:t> </a:t>
            </a:r>
            <a:r>
              <a:rPr lang="cs-CZ" sz="1800" dirty="0" err="1"/>
              <a:t>čiapka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sk-SK" sz="1800" dirty="0"/>
              <a:t>Oproti pracovným dňom je dovolenka spojená predovšetkým s voľnejším a farebným oblečením. Necelá polovica respondentov sa na dovolenke oblieka lepšie ako v pracovných dňoch. Okolo 50 % opýtaných sa oblieka výstrednejšie</a:t>
            </a:r>
            <a:r>
              <a:rPr lang="sk-SK" sz="1800" dirty="0" smtClean="0"/>
              <a:t>. </a:t>
            </a:r>
          </a:p>
          <a:p>
            <a:pPr algn="just"/>
            <a:endParaRPr lang="sk-SK" sz="1800" dirty="0"/>
          </a:p>
          <a:p>
            <a:pPr algn="just"/>
            <a:r>
              <a:rPr lang="sk-SK" sz="1800" dirty="0" smtClean="0"/>
              <a:t>Fenomén </a:t>
            </a:r>
            <a:r>
              <a:rPr lang="sk-SK" sz="1800" dirty="0"/>
              <a:t>ponožiek v sandáloch stále žije a obuje si ich každý 10. muž.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Voľné</a:t>
            </a:r>
            <a:r>
              <a:rPr lang="cs-CZ" sz="1800" dirty="0"/>
              <a:t> </a:t>
            </a:r>
            <a:r>
              <a:rPr lang="cs-CZ" sz="1800" dirty="0" err="1"/>
              <a:t>oblečenie</a:t>
            </a:r>
            <a:r>
              <a:rPr lang="cs-CZ" sz="1800" dirty="0"/>
              <a:t> </a:t>
            </a:r>
            <a:r>
              <a:rPr lang="cs-CZ" sz="1800" dirty="0" err="1"/>
              <a:t>volia</a:t>
            </a:r>
            <a:r>
              <a:rPr lang="cs-CZ" sz="1800" dirty="0"/>
              <a:t> na </a:t>
            </a:r>
            <a:r>
              <a:rPr lang="cs-CZ" sz="1800" dirty="0" err="1"/>
              <a:t>dovolenke</a:t>
            </a:r>
            <a:r>
              <a:rPr lang="cs-CZ" sz="1800" dirty="0"/>
              <a:t> obvykle muži, </a:t>
            </a:r>
            <a:r>
              <a:rPr lang="cs-CZ" sz="1800" dirty="0" err="1"/>
              <a:t>zatiaľ</a:t>
            </a:r>
            <a:r>
              <a:rPr lang="cs-CZ" sz="1800" dirty="0"/>
              <a:t> </a:t>
            </a:r>
            <a:r>
              <a:rPr lang="cs-CZ" sz="1800" dirty="0" err="1"/>
              <a:t>čo</a:t>
            </a:r>
            <a:r>
              <a:rPr lang="cs-CZ" sz="1800" dirty="0"/>
              <a:t> </a:t>
            </a:r>
            <a:r>
              <a:rPr lang="cs-CZ" sz="1800" dirty="0" smtClean="0"/>
              <a:t>ženy </a:t>
            </a:r>
            <a:r>
              <a:rPr lang="cs-CZ" sz="1800" dirty="0" err="1" smtClean="0"/>
              <a:t>preferujú</a:t>
            </a:r>
            <a:r>
              <a:rPr lang="cs-CZ" sz="1800" dirty="0" smtClean="0"/>
              <a:t>  </a:t>
            </a:r>
            <a:r>
              <a:rPr lang="cs-CZ" sz="1800" dirty="0" err="1"/>
              <a:t>farebnejšie</a:t>
            </a:r>
            <a:r>
              <a:rPr lang="cs-CZ" sz="1800" dirty="0"/>
              <a:t> a </a:t>
            </a:r>
            <a:r>
              <a:rPr lang="cs-CZ" sz="1800" dirty="0" err="1"/>
              <a:t>výstrednejšie</a:t>
            </a:r>
            <a:r>
              <a:rPr lang="cs-CZ" sz="1800" dirty="0"/>
              <a:t> </a:t>
            </a:r>
            <a:r>
              <a:rPr lang="cs-CZ" sz="1800" dirty="0" err="1"/>
              <a:t>oblečenie</a:t>
            </a:r>
            <a:r>
              <a:rPr lang="cs-CZ" sz="1800" dirty="0"/>
              <a:t>. </a:t>
            </a:r>
            <a:r>
              <a:rPr lang="cs-CZ" sz="1800" dirty="0" err="1"/>
              <a:t>Najmä</a:t>
            </a:r>
            <a:r>
              <a:rPr lang="cs-CZ" sz="1800" dirty="0"/>
              <a:t> </a:t>
            </a:r>
            <a:r>
              <a:rPr lang="cs-CZ" sz="1800" dirty="0" err="1"/>
              <a:t>českí</a:t>
            </a:r>
            <a:r>
              <a:rPr lang="cs-CZ" sz="1800" dirty="0"/>
              <a:t> muži, naopak, na </a:t>
            </a:r>
            <a:r>
              <a:rPr lang="cs-CZ" sz="1800" dirty="0" err="1"/>
              <a:t>dovolenke</a:t>
            </a:r>
            <a:r>
              <a:rPr lang="cs-CZ" sz="1800" dirty="0"/>
              <a:t> </a:t>
            </a:r>
            <a:r>
              <a:rPr lang="cs-CZ" sz="1800" dirty="0" err="1"/>
              <a:t>zámerne</a:t>
            </a:r>
            <a:r>
              <a:rPr lang="cs-CZ" sz="1800" dirty="0"/>
              <a:t> </a:t>
            </a:r>
            <a:r>
              <a:rPr lang="cs-CZ" sz="1800" dirty="0" err="1"/>
              <a:t>nosia</a:t>
            </a:r>
            <a:r>
              <a:rPr lang="cs-CZ" sz="1800" dirty="0"/>
              <a:t> staré </a:t>
            </a:r>
            <a:r>
              <a:rPr lang="cs-CZ" sz="1800" dirty="0" err="1"/>
              <a:t>oblečenie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7720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2349" y="2216740"/>
            <a:ext cx="8229600" cy="360040"/>
          </a:xfrm>
        </p:spPr>
        <p:txBody>
          <a:bodyPr>
            <a:noAutofit/>
          </a:bodyPr>
          <a:lstStyle/>
          <a:p>
            <a:r>
              <a:rPr lang="cs-CZ" sz="4400" b="0" dirty="0" smtClean="0">
                <a:solidFill>
                  <a:srgbClr val="BE1E11"/>
                </a:solidFill>
              </a:rPr>
              <a:t>FESTIVALOVÁ MÓDA</a:t>
            </a:r>
            <a:endParaRPr lang="en-AU" sz="44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334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Účasť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festivaloch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800000"/>
                </a:solidFill>
                <a:latin typeface="Helvetica"/>
                <a:cs typeface="Helvetica"/>
              </a:rPr>
              <a:t>Zúčastňujete sa na hudobných festivaloch?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smtClean="0"/>
              <a:t>64 % </a:t>
            </a:r>
            <a:r>
              <a:rPr lang="cs-CZ" sz="1400" dirty="0" err="1" smtClean="0"/>
              <a:t>respondentov</a:t>
            </a:r>
            <a:r>
              <a:rPr lang="cs-CZ" sz="1400" dirty="0" smtClean="0"/>
              <a:t> </a:t>
            </a:r>
            <a:r>
              <a:rPr lang="cs-CZ" sz="1400" dirty="0" err="1" smtClean="0"/>
              <a:t>sa</a:t>
            </a:r>
            <a:r>
              <a:rPr lang="cs-CZ" sz="1400" dirty="0" smtClean="0"/>
              <a:t> zúčastní </a:t>
            </a:r>
            <a:r>
              <a:rPr lang="cs-CZ" sz="1400" dirty="0" err="1" smtClean="0"/>
              <a:t>alebo</a:t>
            </a:r>
            <a:r>
              <a:rPr lang="cs-CZ" sz="1400" dirty="0" smtClean="0"/>
              <a:t> zúčastnilo na </a:t>
            </a:r>
            <a:r>
              <a:rPr lang="cs-CZ" sz="1400" dirty="0" err="1" smtClean="0"/>
              <a:t>festivaloch</a:t>
            </a:r>
            <a:r>
              <a:rPr lang="cs-CZ" sz="1400" dirty="0" smtClean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21131"/>
              </p:ext>
            </p:extLst>
          </p:nvPr>
        </p:nvGraphicFramePr>
        <p:xfrm>
          <a:off x="912545" y="5537926"/>
          <a:ext cx="6064800" cy="190500"/>
        </p:xfrm>
        <a:graphic>
          <a:graphicData uri="http://schemas.openxmlformats.org/drawingml/2006/table">
            <a:tbl>
              <a:tblPr/>
              <a:tblGrid>
                <a:gridCol w="1010800"/>
                <a:gridCol w="1010800"/>
                <a:gridCol w="1010800"/>
                <a:gridCol w="1010800"/>
                <a:gridCol w="1010800"/>
                <a:gridCol w="101080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899471"/>
              </p:ext>
            </p:extLst>
          </p:nvPr>
        </p:nvGraphicFramePr>
        <p:xfrm>
          <a:off x="904875" y="1276350"/>
          <a:ext cx="9601200" cy="444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837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Štýl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festivaloch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celkovo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 akej miery súhlasíte s nasledujúcimi výrokmi ohľadne toho, ako sa ľudia obliekajú počas hudobných festivalov? 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Tí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čo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Áno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 + 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„Len </a:t>
            </a:r>
            <a:r>
              <a:rPr lang="cs-CZ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kedysi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", N(SR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) = 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219, N(ČR) = 250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sk-SK" sz="1400" dirty="0" smtClean="0"/>
              <a:t>Predovšetkým slovenská festivalová móda je výrazne iná než slovenská všedná móda – účastníci sa obliekajú farebnejšie a odvážnejšie, polovica aj vyzývavejšie. Česi sú na festivaloch konzervatívnejší, ale i tak sa 45 % na festivaloch oblieka farebnejšie.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29456"/>
              </p:ext>
            </p:extLst>
          </p:nvPr>
        </p:nvGraphicFramePr>
        <p:xfrm>
          <a:off x="2932455" y="1543049"/>
          <a:ext cx="4525620" cy="314779"/>
        </p:xfrm>
        <a:graphic>
          <a:graphicData uri="http://schemas.openxmlformats.org/drawingml/2006/table">
            <a:tbl>
              <a:tblPr/>
              <a:tblGrid>
                <a:gridCol w="1546945"/>
                <a:gridCol w="2978675"/>
              </a:tblGrid>
              <a:tr h="314779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SR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                                       </a:t>
                      </a:r>
                      <a:r>
                        <a:rPr lang="cs-CZ" sz="1200" b="1" i="0" u="none" strike="noStrike" dirty="0" err="1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120F71"/>
                          </a:solidFill>
                          <a:effectLst/>
                          <a:latin typeface="Helvetica"/>
                        </a:rPr>
                        <a:t>  ČR</a:t>
                      </a:r>
                      <a:endParaRPr lang="cs-CZ" sz="1200" b="1" i="0" u="none" strike="noStrike" dirty="0">
                        <a:solidFill>
                          <a:srgbClr val="120F71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517407" y="1924050"/>
            <a:ext cx="11614387" cy="3757612"/>
            <a:chOff x="0" y="0"/>
            <a:chExt cx="12123967" cy="4487638"/>
          </a:xfrm>
        </p:grpSpPr>
        <p:graphicFrame>
          <p:nvGraphicFramePr>
            <p:cNvPr id="11" name="Chart 2"/>
            <p:cNvGraphicFramePr>
              <a:graphicFrameLocks/>
            </p:cNvGraphicFramePr>
            <p:nvPr/>
          </p:nvGraphicFramePr>
          <p:xfrm>
            <a:off x="0" y="0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Chart 2"/>
            <p:cNvGraphicFramePr>
              <a:graphicFrameLocks/>
            </p:cNvGraphicFramePr>
            <p:nvPr/>
          </p:nvGraphicFramePr>
          <p:xfrm>
            <a:off x="3322867" y="10887"/>
            <a:ext cx="8801100" cy="44767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7879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Štýl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oblečenia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festivaloch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2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(top)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 akej miery súhlasíte s nasledujúcimi výrokmi ohľadne toho, ako sa ľudia obliekajú počas hudobných festivalov?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Tí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,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čo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uviedli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v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predchádzajúcej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otázke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"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Áno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 + „Len 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kedysi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", N(SR) = 219, N(ČR) = 250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 smtClean="0"/>
              <a:t>Prekvapivo</a:t>
            </a:r>
            <a:r>
              <a:rPr lang="cs-CZ" sz="1400" dirty="0" smtClean="0"/>
              <a:t> za </a:t>
            </a:r>
            <a:r>
              <a:rPr lang="cs-CZ" sz="1400" dirty="0" err="1" smtClean="0"/>
              <a:t>vyzývavejších</a:t>
            </a:r>
            <a:r>
              <a:rPr lang="cs-CZ" sz="1400" dirty="0" smtClean="0"/>
              <a:t> </a:t>
            </a:r>
            <a:r>
              <a:rPr lang="cs-CZ" sz="1400" dirty="0" err="1" smtClean="0"/>
              <a:t>sa</a:t>
            </a:r>
            <a:r>
              <a:rPr lang="cs-CZ" sz="1400" dirty="0" smtClean="0"/>
              <a:t> </a:t>
            </a:r>
            <a:r>
              <a:rPr lang="cs-CZ" sz="1400" dirty="0" err="1" smtClean="0"/>
              <a:t>počas</a:t>
            </a:r>
            <a:r>
              <a:rPr lang="cs-CZ" sz="1400" dirty="0" smtClean="0"/>
              <a:t> festivalu </a:t>
            </a:r>
            <a:r>
              <a:rPr lang="cs-CZ" sz="1400" dirty="0" err="1" smtClean="0"/>
              <a:t>považujú</a:t>
            </a:r>
            <a:r>
              <a:rPr lang="cs-CZ" sz="1400" dirty="0" smtClean="0"/>
              <a:t> </a:t>
            </a:r>
            <a:r>
              <a:rPr lang="cs-CZ" sz="1400" dirty="0" err="1" smtClean="0"/>
              <a:t>predovšetkým</a:t>
            </a:r>
            <a:r>
              <a:rPr lang="cs-CZ" sz="1400" dirty="0" smtClean="0"/>
              <a:t> </a:t>
            </a:r>
            <a:r>
              <a:rPr lang="cs-CZ" sz="1400" dirty="0" err="1" smtClean="0"/>
              <a:t>slovenskí</a:t>
            </a:r>
            <a:r>
              <a:rPr lang="cs-CZ" sz="1400" dirty="0" smtClean="0"/>
              <a:t> muži.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718448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celkom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 za top2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3868"/>
              </p:ext>
            </p:extLst>
          </p:nvPr>
        </p:nvGraphicFramePr>
        <p:xfrm>
          <a:off x="2912383" y="1216590"/>
          <a:ext cx="4726667" cy="400050"/>
        </p:xfrm>
        <a:graphic>
          <a:graphicData uri="http://schemas.openxmlformats.org/drawingml/2006/table">
            <a:tbl>
              <a:tblPr/>
              <a:tblGrid>
                <a:gridCol w="776162"/>
                <a:gridCol w="719386"/>
                <a:gridCol w="846494"/>
                <a:gridCol w="794875"/>
                <a:gridCol w="828203"/>
                <a:gridCol w="761547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Celkom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051105"/>
              </p:ext>
            </p:extLst>
          </p:nvPr>
        </p:nvGraphicFramePr>
        <p:xfrm>
          <a:off x="2914648" y="5652226"/>
          <a:ext cx="4667250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7" name="Skupina 16"/>
          <p:cNvGrpSpPr/>
          <p:nvPr/>
        </p:nvGrpSpPr>
        <p:grpSpPr>
          <a:xfrm>
            <a:off x="-349565" y="1428750"/>
            <a:ext cx="8147680" cy="4458047"/>
            <a:chOff x="0" y="0"/>
            <a:chExt cx="8637537" cy="4616909"/>
          </a:xfrm>
        </p:grpSpPr>
        <p:graphicFrame>
          <p:nvGraphicFramePr>
            <p:cNvPr id="18" name="Graf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89718190"/>
                </p:ext>
              </p:extLst>
            </p:nvPr>
          </p:nvGraphicFramePr>
          <p:xfrm>
            <a:off x="6396477" y="13608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Graf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9443638"/>
                </p:ext>
              </p:extLst>
            </p:nvPr>
          </p:nvGraphicFramePr>
          <p:xfrm>
            <a:off x="5565324" y="13607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2" name="Skupina 21"/>
            <p:cNvGrpSpPr/>
            <p:nvPr/>
          </p:nvGrpSpPr>
          <p:grpSpPr>
            <a:xfrm>
              <a:off x="0" y="0"/>
              <a:ext cx="6987978" cy="4616909"/>
              <a:chOff x="0" y="0"/>
              <a:chExt cx="9838663" cy="5049116"/>
            </a:xfrm>
          </p:grpSpPr>
          <p:graphicFrame>
            <p:nvGraphicFramePr>
              <p:cNvPr id="23" name="Graf 2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77235132"/>
                  </p:ext>
                </p:extLst>
              </p:nvPr>
            </p:nvGraphicFramePr>
            <p:xfrm>
              <a:off x="6683381" y="16328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4" name="Graf 2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13935737"/>
                  </p:ext>
                </p:extLst>
              </p:nvPr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5" name="Graf 2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8916409"/>
                  </p:ext>
                </p:extLst>
              </p:nvPr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33" name="Graf 3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89560360"/>
                  </p:ext>
                </p:extLst>
              </p:nvPr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13621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Čo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si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obliekajú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/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obliekli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festival – </a:t>
            </a:r>
            <a:r>
              <a:rPr lang="cs-CZ" sz="1600" b="1" dirty="0" smtClean="0">
                <a:solidFill>
                  <a:srgbClr val="7391AD"/>
                </a:solidFill>
                <a:latin typeface="Helvetica"/>
                <a:cs typeface="Helvetica"/>
              </a:rPr>
              <a:t>ČR vs. SR</a:t>
            </a:r>
            <a:endParaRPr lang="cs-CZ" sz="1400" i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Aké oblečenie si beriete na hudobný festival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?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N(SR)=400, N(ČR)=400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6"/>
            <a:ext cx="8208912" cy="737220"/>
          </a:xfrm>
        </p:spPr>
        <p:txBody>
          <a:bodyPr>
            <a:normAutofit/>
          </a:bodyPr>
          <a:lstStyle/>
          <a:p>
            <a:pPr algn="just"/>
            <a:r>
              <a:rPr lang="cs-CZ" sz="1400" dirty="0" err="1"/>
              <a:t>Hudobné</a:t>
            </a:r>
            <a:r>
              <a:rPr lang="cs-CZ" sz="1400" dirty="0"/>
              <a:t> festivaly </a:t>
            </a:r>
            <a:r>
              <a:rPr lang="cs-CZ" sz="1400" dirty="0" err="1"/>
              <a:t>bývajú</a:t>
            </a:r>
            <a:r>
              <a:rPr lang="cs-CZ" sz="1400" dirty="0"/>
              <a:t> </a:t>
            </a:r>
            <a:r>
              <a:rPr lang="cs-CZ" sz="1400" dirty="0" err="1" smtClean="0"/>
              <a:t>poňaté</a:t>
            </a:r>
            <a:r>
              <a:rPr lang="cs-CZ" sz="1400" dirty="0" smtClean="0"/>
              <a:t> </a:t>
            </a:r>
            <a:r>
              <a:rPr lang="cs-CZ" sz="1400" dirty="0" err="1"/>
              <a:t>pomerne</a:t>
            </a:r>
            <a:r>
              <a:rPr lang="cs-CZ" sz="1400" dirty="0"/>
              <a:t> </a:t>
            </a:r>
            <a:r>
              <a:rPr lang="cs-CZ" sz="1400" dirty="0" err="1"/>
              <a:t>športovo</a:t>
            </a:r>
            <a:r>
              <a:rPr lang="cs-CZ" sz="1400" dirty="0"/>
              <a:t>, </a:t>
            </a:r>
            <a:r>
              <a:rPr lang="cs-CZ" sz="1400" dirty="0" err="1"/>
              <a:t>hlavné</a:t>
            </a:r>
            <a:r>
              <a:rPr lang="cs-CZ" sz="1400" dirty="0"/>
              <a:t> je </a:t>
            </a:r>
            <a:r>
              <a:rPr lang="cs-CZ" sz="1400" dirty="0" err="1"/>
              <a:t>myslieť</a:t>
            </a:r>
            <a:r>
              <a:rPr lang="cs-CZ" sz="1400" dirty="0"/>
              <a:t> na </a:t>
            </a:r>
            <a:r>
              <a:rPr lang="cs-CZ" sz="1400" dirty="0" err="1"/>
              <a:t>počasie</a:t>
            </a:r>
            <a:r>
              <a:rPr lang="cs-CZ" sz="1400" dirty="0"/>
              <a:t>. Každý </a:t>
            </a:r>
            <a:r>
              <a:rPr lang="cs-CZ" sz="1400" dirty="0" err="1"/>
              <a:t>desiaty</a:t>
            </a:r>
            <a:r>
              <a:rPr lang="cs-CZ" sz="1400" dirty="0"/>
              <a:t> si </a:t>
            </a:r>
            <a:r>
              <a:rPr lang="cs-CZ" sz="1400" dirty="0" err="1"/>
              <a:t>berie</a:t>
            </a:r>
            <a:r>
              <a:rPr lang="cs-CZ" sz="1400" dirty="0"/>
              <a:t> </a:t>
            </a:r>
            <a:r>
              <a:rPr lang="cs-CZ" sz="1400" dirty="0" err="1"/>
              <a:t>klobúk</a:t>
            </a:r>
            <a:r>
              <a:rPr lang="cs-CZ" sz="1400" dirty="0"/>
              <a:t>, </a:t>
            </a:r>
            <a:r>
              <a:rPr lang="cs-CZ" sz="1400" dirty="0" err="1" smtClean="0"/>
              <a:t>šatku</a:t>
            </a:r>
            <a:r>
              <a:rPr lang="cs-CZ" sz="1400" dirty="0" smtClean="0"/>
              <a:t>, gumáky.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69808"/>
              </p:ext>
            </p:extLst>
          </p:nvPr>
        </p:nvGraphicFramePr>
        <p:xfrm>
          <a:off x="456878" y="1838323"/>
          <a:ext cx="8401051" cy="3310646"/>
        </p:xfrm>
        <a:graphic>
          <a:graphicData uri="http://schemas.openxmlformats.org/drawingml/2006/table">
            <a:tbl>
              <a:tblPr/>
              <a:tblGrid>
                <a:gridCol w="762000"/>
                <a:gridCol w="400050"/>
                <a:gridCol w="485775"/>
                <a:gridCol w="356795"/>
                <a:gridCol w="462355"/>
                <a:gridCol w="245737"/>
                <a:gridCol w="354046"/>
                <a:gridCol w="381292"/>
                <a:gridCol w="326800"/>
                <a:gridCol w="354046"/>
                <a:gridCol w="354046"/>
                <a:gridCol w="354046"/>
                <a:gridCol w="354046"/>
                <a:gridCol w="266791"/>
                <a:gridCol w="441301"/>
                <a:gridCol w="354046"/>
                <a:gridCol w="414328"/>
                <a:gridCol w="293764"/>
                <a:gridCol w="354046"/>
                <a:gridCol w="354046"/>
                <a:gridCol w="354046"/>
                <a:gridCol w="377649"/>
              </a:tblGrid>
              <a:tr h="74041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%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 alebo sveter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 uzavreté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Sandále alebo žabky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Čiapka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Klobúk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 otvorené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Gumáky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Spoločenské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Nič z uvedeného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9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AF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C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B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A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78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A1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8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C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3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B2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C9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B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38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A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9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1854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89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 %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 alebo sveter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 uzavreté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Sandále alebo žabky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Čiapka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Klobúk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Športové otvorené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Gumáky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Spoločenské topánky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Nič z uvedeného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9E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AB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CB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E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A4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7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0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C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7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AF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4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A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9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x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</a:p>
                  </a:txBody>
                  <a:tcPr marL="5901" marR="5901" marT="590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4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774" y="371476"/>
            <a:ext cx="8118673" cy="5649812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FESTIVALOVÁ MÓDA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Predovšetkým</a:t>
            </a:r>
            <a:r>
              <a:rPr lang="cs-CZ" sz="1800" dirty="0" smtClean="0"/>
              <a:t> slovenská festivalová móda je </a:t>
            </a:r>
            <a:r>
              <a:rPr lang="cs-CZ" sz="1800" dirty="0" err="1" smtClean="0"/>
              <a:t>výraznejšie</a:t>
            </a:r>
            <a:r>
              <a:rPr lang="cs-CZ" sz="1800" dirty="0" smtClean="0"/>
              <a:t> </a:t>
            </a:r>
            <a:r>
              <a:rPr lang="cs-CZ" sz="1800" dirty="0" err="1" smtClean="0"/>
              <a:t>iná</a:t>
            </a:r>
            <a:r>
              <a:rPr lang="cs-CZ" sz="1800" dirty="0" smtClean="0"/>
              <a:t> </a:t>
            </a:r>
            <a:r>
              <a:rPr lang="sk-SK" sz="1800" dirty="0" smtClean="0"/>
              <a:t>ako slovenská všedná móda - účastníci sa obliekajú farebnejšie a odvážnejšie a polovica aj vyzývavejšie. </a:t>
            </a:r>
          </a:p>
          <a:p>
            <a:endParaRPr lang="sk-SK" sz="1800" dirty="0"/>
          </a:p>
          <a:p>
            <a:r>
              <a:rPr lang="sk-SK" sz="1800" dirty="0" smtClean="0"/>
              <a:t>Prekvapivo </a:t>
            </a:r>
            <a:r>
              <a:rPr lang="sk-SK" sz="1800" dirty="0"/>
              <a:t>za odvážnejších sa počas festivalu považujú predovšetkým slovenskí muži. </a:t>
            </a:r>
          </a:p>
          <a:p>
            <a:endParaRPr lang="sk-SK" sz="1800" dirty="0" smtClean="0"/>
          </a:p>
          <a:p>
            <a:r>
              <a:rPr lang="sk-SK" sz="1800" dirty="0" smtClean="0"/>
              <a:t>Česi </a:t>
            </a:r>
            <a:r>
              <a:rPr lang="sk-SK" sz="1800" dirty="0"/>
              <a:t>sú na festivaloch konzervatívnejší, ale aj tak 45 % sa na festivaloch oblieka farebnejšie.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3227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4848" y="2284693"/>
            <a:ext cx="8229600" cy="360040"/>
          </a:xfrm>
        </p:spPr>
        <p:txBody>
          <a:bodyPr>
            <a:noAutofit/>
          </a:bodyPr>
          <a:lstStyle/>
          <a:p>
            <a:r>
              <a:rPr lang="cs-CZ" sz="4000" b="0" dirty="0" smtClean="0"/>
              <a:t>O PERFECT CROWD</a:t>
            </a:r>
            <a:endParaRPr lang="en-AU" sz="4000" b="0" dirty="0">
              <a:solidFill>
                <a:srgbClr val="BE1E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903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9552" y="157367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O Perfect Crowd</a:t>
            </a:r>
            <a:endParaRPr lang="cs-CZ" sz="1600" b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660519"/>
            <a:ext cx="8208912" cy="2704854"/>
          </a:xfrm>
        </p:spPr>
        <p:txBody>
          <a:bodyPr>
            <a:noAutofit/>
          </a:bodyPr>
          <a:lstStyle/>
          <a:p>
            <a:r>
              <a:rPr lang="cs-CZ" dirty="0" smtClean="0"/>
              <a:t>Perfect Crowd je </a:t>
            </a:r>
            <a:r>
              <a:rPr lang="cs-CZ" dirty="0" err="1" smtClean="0"/>
              <a:t>výskumná</a:t>
            </a:r>
            <a:r>
              <a:rPr lang="cs-CZ" dirty="0" smtClean="0"/>
              <a:t> </a:t>
            </a:r>
            <a:r>
              <a:rPr lang="cs-CZ" dirty="0" err="1" smtClean="0"/>
              <a:t>agentúra</a:t>
            </a:r>
            <a:r>
              <a:rPr lang="cs-CZ" dirty="0" smtClean="0"/>
              <a:t> </a:t>
            </a:r>
            <a:r>
              <a:rPr lang="cs-CZ" dirty="0" err="1" smtClean="0"/>
              <a:t>zložená</a:t>
            </a:r>
            <a:r>
              <a:rPr lang="cs-CZ" dirty="0" smtClean="0"/>
              <a:t> z </a:t>
            </a:r>
            <a:r>
              <a:rPr lang="cs-CZ" dirty="0" err="1" smtClean="0"/>
              <a:t>výskumníkov</a:t>
            </a:r>
            <a:r>
              <a:rPr lang="cs-CZ" dirty="0" smtClean="0"/>
              <a:t>, </a:t>
            </a:r>
            <a:r>
              <a:rPr lang="cs-CZ" dirty="0" err="1" smtClean="0"/>
              <a:t>sociológov</a:t>
            </a:r>
            <a:r>
              <a:rPr lang="cs-CZ" dirty="0" smtClean="0"/>
              <a:t> a strategických </a:t>
            </a:r>
            <a:r>
              <a:rPr lang="cs-CZ" dirty="0" err="1" smtClean="0"/>
              <a:t>plánovačov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Meriame</a:t>
            </a:r>
            <a:r>
              <a:rPr lang="cs-CZ" dirty="0" smtClean="0"/>
              <a:t>, </a:t>
            </a:r>
            <a:r>
              <a:rPr lang="cs-CZ" dirty="0" err="1" smtClean="0"/>
              <a:t>hľadáme</a:t>
            </a:r>
            <a:r>
              <a:rPr lang="cs-CZ" dirty="0" smtClean="0"/>
              <a:t> </a:t>
            </a:r>
            <a:r>
              <a:rPr lang="cs-CZ" dirty="0" err="1" smtClean="0"/>
              <a:t>skutočný</a:t>
            </a:r>
            <a:r>
              <a:rPr lang="cs-CZ" dirty="0" smtClean="0"/>
              <a:t> </a:t>
            </a:r>
            <a:r>
              <a:rPr lang="cs-CZ" dirty="0" err="1" smtClean="0"/>
              <a:t>vhľad</a:t>
            </a:r>
            <a:r>
              <a:rPr lang="cs-CZ" dirty="0" smtClean="0"/>
              <a:t> do problematiky a nové nápady. Disponujeme </a:t>
            </a:r>
            <a:r>
              <a:rPr lang="cs-CZ" dirty="0" err="1" smtClean="0"/>
              <a:t>vlastným</a:t>
            </a:r>
            <a:r>
              <a:rPr lang="cs-CZ" dirty="0" smtClean="0"/>
              <a:t> </a:t>
            </a:r>
            <a:r>
              <a:rPr lang="cs-CZ" dirty="0" err="1" smtClean="0"/>
              <a:t>riadeným</a:t>
            </a:r>
            <a:r>
              <a:rPr lang="cs-CZ" dirty="0" smtClean="0"/>
              <a:t> </a:t>
            </a:r>
            <a:r>
              <a:rPr lang="cs-CZ" dirty="0" err="1" smtClean="0"/>
              <a:t>panelom</a:t>
            </a:r>
            <a:r>
              <a:rPr lang="cs-CZ" dirty="0" smtClean="0"/>
              <a:t> </a:t>
            </a:r>
            <a:r>
              <a:rPr lang="cs-CZ" dirty="0" err="1" smtClean="0"/>
              <a:t>respondentov</a:t>
            </a:r>
            <a:r>
              <a:rPr lang="cs-CZ" dirty="0" smtClean="0"/>
              <a:t> (</a:t>
            </a:r>
            <a:r>
              <a:rPr lang="cs-CZ" dirty="0"/>
              <a:t>Perfect Crowd panel</a:t>
            </a:r>
            <a:r>
              <a:rPr lang="cs-CZ" dirty="0" smtClean="0"/>
              <a:t>) a </a:t>
            </a:r>
            <a:r>
              <a:rPr lang="cs-CZ" dirty="0" err="1" smtClean="0"/>
              <a:t>interaktívnym</a:t>
            </a:r>
            <a:r>
              <a:rPr lang="cs-CZ" dirty="0" smtClean="0"/>
              <a:t> </a:t>
            </a:r>
            <a:r>
              <a:rPr lang="cs-CZ" dirty="0" err="1" smtClean="0"/>
              <a:t>dopytovacím</a:t>
            </a:r>
            <a:r>
              <a:rPr lang="cs-CZ" dirty="0" smtClean="0"/>
              <a:t> </a:t>
            </a:r>
            <a:r>
              <a:rPr lang="cs-CZ" dirty="0" err="1" smtClean="0"/>
              <a:t>nástrojom</a:t>
            </a:r>
            <a:r>
              <a:rPr lang="cs-CZ" dirty="0" smtClean="0"/>
              <a:t> Kvalikvant.</a:t>
            </a:r>
          </a:p>
          <a:p>
            <a:endParaRPr lang="cs-CZ" dirty="0"/>
          </a:p>
          <a:p>
            <a:r>
              <a:rPr lang="cs-CZ" dirty="0" err="1" smtClean="0"/>
              <a:t>Popri</a:t>
            </a:r>
            <a:r>
              <a:rPr lang="cs-CZ" dirty="0" smtClean="0"/>
              <a:t> </a:t>
            </a:r>
            <a:r>
              <a:rPr lang="cs-CZ" dirty="0" err="1" smtClean="0"/>
              <a:t>spolutvorbe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kreatívneho</a:t>
            </a:r>
            <a:r>
              <a:rPr lang="cs-CZ" dirty="0" smtClean="0"/>
              <a:t> crowdsourcingu</a:t>
            </a:r>
            <a:r>
              <a:rPr lang="cs-CZ" dirty="0"/>
              <a:t> </a:t>
            </a:r>
            <a:r>
              <a:rPr lang="cs-CZ" dirty="0" smtClean="0"/>
              <a:t>a marketingového </a:t>
            </a:r>
            <a:r>
              <a:rPr lang="cs-CZ" dirty="0" err="1" smtClean="0"/>
              <a:t>výskumu</a:t>
            </a:r>
            <a:r>
              <a:rPr lang="cs-CZ" dirty="0" smtClean="0"/>
              <a:t> </a:t>
            </a:r>
            <a:r>
              <a:rPr lang="cs-CZ" dirty="0" err="1" smtClean="0"/>
              <a:t>zaisťujeme</a:t>
            </a:r>
            <a:r>
              <a:rPr lang="cs-CZ" dirty="0" smtClean="0"/>
              <a:t> </a:t>
            </a:r>
            <a:r>
              <a:rPr lang="cs-CZ" dirty="0" err="1" smtClean="0"/>
              <a:t>výskumnú</a:t>
            </a:r>
            <a:r>
              <a:rPr lang="cs-CZ" dirty="0" smtClean="0"/>
              <a:t> </a:t>
            </a:r>
            <a:r>
              <a:rPr lang="cs-CZ" dirty="0" err="1" smtClean="0"/>
              <a:t>časť</a:t>
            </a:r>
            <a:r>
              <a:rPr lang="cs-CZ" dirty="0" smtClean="0"/>
              <a:t> mnohých úspěšných </a:t>
            </a:r>
            <a:r>
              <a:rPr lang="cs-CZ" dirty="0" err="1" smtClean="0"/>
              <a:t>dlhodobých</a:t>
            </a:r>
            <a:r>
              <a:rPr lang="cs-CZ" dirty="0" smtClean="0"/>
              <a:t> </a:t>
            </a:r>
            <a:r>
              <a:rPr lang="cs-CZ" dirty="0" err="1" smtClean="0"/>
              <a:t>projektov</a:t>
            </a:r>
            <a:r>
              <a:rPr lang="cs-CZ" dirty="0" smtClean="0"/>
              <a:t> </a:t>
            </a:r>
            <a:r>
              <a:rPr lang="cs-CZ" dirty="0" err="1" smtClean="0"/>
              <a:t>mapujúcich</a:t>
            </a:r>
            <a:r>
              <a:rPr lang="cs-CZ" dirty="0" smtClean="0"/>
              <a:t> vybrané </a:t>
            </a:r>
            <a:r>
              <a:rPr lang="cs-CZ" dirty="0" err="1" smtClean="0"/>
              <a:t>spoločenské</a:t>
            </a:r>
            <a:r>
              <a:rPr lang="cs-CZ" dirty="0" smtClean="0"/>
              <a:t> </a:t>
            </a:r>
            <a:r>
              <a:rPr lang="cs-CZ" dirty="0" err="1" smtClean="0"/>
              <a:t>témy</a:t>
            </a:r>
            <a:r>
              <a:rPr lang="cs-CZ" dirty="0" smtClean="0"/>
              <a:t>, </a:t>
            </a:r>
            <a:r>
              <a:rPr lang="cs-CZ" dirty="0" err="1" smtClean="0"/>
              <a:t>ako</a:t>
            </a:r>
            <a:r>
              <a:rPr lang="cs-CZ" dirty="0" smtClean="0"/>
              <a:t> je </a:t>
            </a:r>
            <a:r>
              <a:rPr lang="cs-CZ" dirty="0" err="1" smtClean="0"/>
              <a:t>mapovanie</a:t>
            </a:r>
            <a:r>
              <a:rPr lang="cs-CZ" dirty="0" smtClean="0"/>
              <a:t> života českých </a:t>
            </a:r>
            <a:r>
              <a:rPr lang="cs-CZ" dirty="0" err="1" smtClean="0"/>
              <a:t>milionárov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Wealth Report </a:t>
            </a:r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 smtClean="0"/>
              <a:t>detský</a:t>
            </a:r>
            <a:r>
              <a:rPr lang="cs-CZ" dirty="0" smtClean="0"/>
              <a:t> </a:t>
            </a:r>
            <a:r>
              <a:rPr lang="cs-CZ" dirty="0" err="1" smtClean="0"/>
              <a:t>svet</a:t>
            </a:r>
            <a:r>
              <a:rPr lang="cs-CZ" dirty="0" smtClean="0"/>
              <a:t> </a:t>
            </a:r>
            <a:r>
              <a:rPr lang="cs-CZ" dirty="0" err="1" smtClean="0"/>
              <a:t>detskými</a:t>
            </a:r>
            <a:r>
              <a:rPr lang="cs-CZ" dirty="0" smtClean="0"/>
              <a:t> </a:t>
            </a:r>
            <a:r>
              <a:rPr lang="cs-CZ" dirty="0" err="1" smtClean="0"/>
              <a:t>očami</a:t>
            </a:r>
            <a:r>
              <a:rPr lang="cs-CZ" dirty="0" smtClean="0"/>
              <a:t> v rámci projektu </a:t>
            </a:r>
            <a:r>
              <a:rPr lang="cs-CZ" dirty="0" smtClean="0">
                <a:solidFill>
                  <a:schemeClr val="accent2"/>
                </a:solidFill>
                <a:hlinkClick r:id="rId4"/>
              </a:rPr>
              <a:t>Kid Map</a:t>
            </a:r>
            <a:r>
              <a:rPr lang="cs-CZ" dirty="0" smtClean="0">
                <a:solidFill>
                  <a:schemeClr val="accent2"/>
                </a:solidFill>
              </a:rPr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Jan Schmid </a:t>
            </a:r>
            <a:r>
              <a:rPr lang="cs-CZ" dirty="0" err="1" smtClean="0"/>
              <a:t>vedie</a:t>
            </a:r>
            <a:r>
              <a:rPr lang="cs-CZ" dirty="0" smtClean="0"/>
              <a:t> v Perfect </a:t>
            </a:r>
            <a:r>
              <a:rPr lang="cs-CZ" dirty="0" err="1" smtClean="0"/>
              <a:t>Crowd</a:t>
            </a:r>
            <a:r>
              <a:rPr lang="cs-CZ" dirty="0" smtClean="0"/>
              <a:t> </a:t>
            </a:r>
            <a:r>
              <a:rPr lang="cs-CZ" dirty="0" err="1" smtClean="0"/>
              <a:t>kvantitaíivny</a:t>
            </a:r>
            <a:r>
              <a:rPr lang="cs-CZ" dirty="0" smtClean="0"/>
              <a:t> </a:t>
            </a:r>
            <a:r>
              <a:rPr lang="cs-CZ" dirty="0" err="1" smtClean="0"/>
              <a:t>výskum</a:t>
            </a:r>
            <a:r>
              <a:rPr lang="cs-CZ" dirty="0" smtClean="0"/>
              <a:t> a s </a:t>
            </a:r>
            <a:r>
              <a:rPr lang="cs-CZ" dirty="0" err="1" smtClean="0"/>
              <a:t>výskumom</a:t>
            </a:r>
            <a:r>
              <a:rPr lang="cs-CZ" dirty="0" smtClean="0"/>
              <a:t> trhu má </a:t>
            </a:r>
            <a:r>
              <a:rPr lang="cs-CZ" dirty="0"/>
              <a:t>u</a:t>
            </a:r>
            <a:r>
              <a:rPr lang="cs-CZ" dirty="0" smtClean="0"/>
              <a:t>ž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10- ročné </a:t>
            </a:r>
            <a:r>
              <a:rPr lang="cs-CZ" dirty="0" err="1" smtClean="0"/>
              <a:t>skúsenosti</a:t>
            </a:r>
            <a:r>
              <a:rPr lang="cs-CZ" dirty="0" smtClean="0"/>
              <a:t>. </a:t>
            </a:r>
            <a:r>
              <a:rPr lang="cs-CZ" dirty="0" err="1" smtClean="0"/>
              <a:t>Zameriava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na </a:t>
            </a:r>
            <a:r>
              <a:rPr lang="cs-CZ" dirty="0" err="1" smtClean="0"/>
              <a:t>sociálne</a:t>
            </a:r>
            <a:r>
              <a:rPr lang="cs-CZ" dirty="0" smtClean="0"/>
              <a:t> </a:t>
            </a:r>
            <a:r>
              <a:rPr lang="cs-CZ" dirty="0" err="1" smtClean="0"/>
              <a:t>siete</a:t>
            </a:r>
            <a:r>
              <a:rPr lang="cs-CZ" dirty="0" smtClean="0"/>
              <a:t> a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využitie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/>
              <a:t>systematický marketingový </a:t>
            </a:r>
            <a:r>
              <a:rPr lang="cs-CZ" dirty="0" err="1" smtClean="0"/>
              <a:t>výskum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78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8150" y="142852"/>
            <a:ext cx="2686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Nutné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dovolenku (1) -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58569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Tak, a te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raz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by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 sme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v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ás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op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äť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po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žiadali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o zamy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slenie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s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.  Zk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ú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ste prosím uv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iesť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5 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kusov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oblečen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ia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, na kt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o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ré s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na Va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šej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hlavn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ej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dovole</a:t>
            </a:r>
            <a:r>
              <a:rPr lang="sk-SK" sz="800" dirty="0" err="1">
                <a:solidFill>
                  <a:srgbClr val="800000"/>
                </a:solidFill>
                <a:latin typeface="Helvetica"/>
                <a:cs typeface="Helvetica"/>
              </a:rPr>
              <a:t>nke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skrátka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ne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za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ob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í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dete.   </a:t>
            </a:r>
            <a:endParaRPr lang="cs-CZ" sz="800" dirty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Č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o považujete 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skrátka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 za základ </a:t>
            </a:r>
            <a:r>
              <a:rPr lang="sk-SK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vá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šho dovolenkového šatník</a:t>
            </a:r>
            <a:r>
              <a:rPr lang="sk-SK" sz="800" dirty="0">
                <a:solidFill>
                  <a:srgbClr val="800000"/>
                </a:solidFill>
                <a:latin typeface="Helvetica"/>
                <a:cs typeface="Helvetica"/>
              </a:rPr>
              <a:t>a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? 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(</a:t>
            </a:r>
            <a:r>
              <a:rPr lang="cs-CZ" sz="800" dirty="0" err="1">
                <a:solidFill>
                  <a:srgbClr val="800000"/>
                </a:solidFill>
                <a:latin typeface="Helvetica"/>
                <a:cs typeface="Helvetica"/>
              </a:rPr>
              <a:t>otvorená</a:t>
            </a:r>
            <a:r>
              <a:rPr lang="cs-CZ" sz="800" dirty="0">
                <a:solidFill>
                  <a:srgbClr val="800000"/>
                </a:solidFill>
                <a:latin typeface="Helvetica"/>
                <a:cs typeface="Helvetica"/>
              </a:rPr>
              <a:t> otázka)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3528" y="5722987"/>
            <a:ext cx="101181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ČR</a:t>
            </a:r>
            <a:endParaRPr lang="cs-CZ" sz="8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40630"/>
              </p:ext>
            </p:extLst>
          </p:nvPr>
        </p:nvGraphicFramePr>
        <p:xfrm>
          <a:off x="3329036" y="361950"/>
          <a:ext cx="5498136" cy="5432237"/>
        </p:xfrm>
        <a:graphic>
          <a:graphicData uri="http://schemas.openxmlformats.org/drawingml/2006/table">
            <a:tbl>
              <a:tblPr/>
              <a:tblGrid>
                <a:gridCol w="2079636"/>
                <a:gridCol w="569750"/>
                <a:gridCol w="569750"/>
                <a:gridCol w="569750"/>
                <a:gridCol w="569750"/>
                <a:gridCol w="569750"/>
                <a:gridCol w="569750"/>
              </a:tblGrid>
              <a:tr h="23802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Odpovede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Ženy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Muži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7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4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9F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AC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šortky, trenky, bermudy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A8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7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9A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BD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C2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B8CA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1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7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7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9D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B2C5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ponožky, spodné prádlo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1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1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letné (sandále, žabky, crocs…)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B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2D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</a:tr>
              <a:tr h="743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 (šiltovka, klobúk…)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kalhoty - obecně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8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2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všeobecne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– rifle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1F4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košele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krátke, 3/4ťové, capri 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tunika, top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okuliare, slnečné okuliare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športové (tenisky, plátky…)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sveter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tepláky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šatka, šál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uterák, osuška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</a:tr>
              <a:tr h="743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outdoorové, športové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legíny, džegíny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blúzka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vesta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pršiplášť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polotričko, tričko s límcom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hodinky, kabelka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– trekové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sako, oblek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slušné, plátené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na podpätku, lodičky, slušné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balerínky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pyžamo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monterky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ostatné, iné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nevedia, bez odpovede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188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8" marR="4768" marT="476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400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197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203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400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205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195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82402" y="809625"/>
            <a:ext cx="2517973" cy="4810124"/>
          </a:xfrm>
        </p:spPr>
        <p:txBody>
          <a:bodyPr>
            <a:normAutofit/>
          </a:bodyPr>
          <a:lstStyle/>
          <a:p>
            <a:r>
              <a:rPr lang="sk-SK" sz="1400" dirty="0" smtClean="0"/>
              <a:t>Základ dovolenkového šatníka tvorí tričko, šortky, plavky, u žien ešte šaty, letné topánky, mikina, tričko, pokrývka hlavy a sukňa.</a:t>
            </a:r>
            <a:r>
              <a:rPr lang="cs-CZ" sz="1400" dirty="0" smtClean="0"/>
              <a:t> </a:t>
            </a:r>
          </a:p>
          <a:p>
            <a:endParaRPr lang="cs-CZ" sz="1400" b="0" dirty="0">
              <a:solidFill>
                <a:srgbClr val="800000"/>
              </a:solidFill>
            </a:endParaRPr>
          </a:p>
          <a:p>
            <a:r>
              <a:rPr lang="sk-SK" sz="1400" dirty="0" smtClean="0"/>
              <a:t>Na Slovensku sú podstatnejšou súčasťou letné topánky, sukne a ¾ nohavice, zatiaľ čo v Čechách šortky a to i u žien. Rovnaký podiel českých žien považuje za základ dovolenkového šatníka šortky - rovnako ako slovenskí muži. 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0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660519"/>
            <a:ext cx="8208912" cy="2704854"/>
          </a:xfrm>
        </p:spPr>
        <p:txBody>
          <a:bodyPr>
            <a:noAutofit/>
          </a:bodyPr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r>
              <a:rPr lang="cs-CZ" sz="6000" dirty="0" err="1" smtClean="0"/>
              <a:t>www.fashionreport.sk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09702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9604" y="142852"/>
            <a:ext cx="2686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Nutné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(2) </a:t>
            </a:r>
            <a:r>
              <a:rPr lang="cs-CZ" sz="1600" b="1" dirty="0">
                <a:solidFill>
                  <a:srgbClr val="BE1E11"/>
                </a:solidFill>
                <a:latin typeface="Helvetica"/>
                <a:cs typeface="Helvetica"/>
              </a:rPr>
              <a:t>– 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dovolenka</a:t>
            </a:r>
            <a:endParaRPr lang="cs-CZ" sz="1600" i="1" dirty="0">
              <a:solidFill>
                <a:srgbClr val="BE1E11"/>
              </a:solidFill>
              <a:latin typeface="Helvetica"/>
              <a:cs typeface="Helvetica"/>
            </a:endParaRPr>
          </a:p>
          <a:p>
            <a:r>
              <a:rPr lang="cs-CZ" sz="1600" b="1" dirty="0" smtClean="0">
                <a:solidFill>
                  <a:srgbClr val="7391AD"/>
                </a:solidFill>
                <a:latin typeface="Helvetica"/>
                <a:cs typeface="Helvetica"/>
              </a:rPr>
              <a:t>SR</a:t>
            </a:r>
            <a:endParaRPr lang="cs-CZ" sz="1400" i="1" dirty="0">
              <a:solidFill>
                <a:srgbClr val="7391AD"/>
              </a:solidFill>
              <a:latin typeface="Helvetica"/>
              <a:cs typeface="Helvetica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355402" y="1024658"/>
            <a:ext cx="2213173" cy="4571999"/>
          </a:xfrm>
        </p:spPr>
        <p:txBody>
          <a:bodyPr>
            <a:normAutofit/>
          </a:bodyPr>
          <a:lstStyle/>
          <a:p>
            <a:r>
              <a:rPr lang="cs-CZ" sz="1400" dirty="0"/>
              <a:t>Dovolenka v </a:t>
            </a:r>
            <a:r>
              <a:rPr lang="cs-CZ" sz="1400" dirty="0" err="1"/>
              <a:t>prírode</a:t>
            </a:r>
            <a:r>
              <a:rPr lang="cs-CZ" sz="1400" dirty="0"/>
              <a:t> </a:t>
            </a:r>
            <a:r>
              <a:rPr lang="cs-CZ" sz="1400" dirty="0" err="1"/>
              <a:t>býva</a:t>
            </a:r>
            <a:r>
              <a:rPr lang="cs-CZ" sz="1400" dirty="0"/>
              <a:t> </a:t>
            </a:r>
            <a:r>
              <a:rPr lang="cs-CZ" sz="1400" dirty="0" err="1"/>
              <a:t>menej</a:t>
            </a:r>
            <a:r>
              <a:rPr lang="cs-CZ" sz="1400" dirty="0"/>
              <a:t> </a:t>
            </a:r>
            <a:r>
              <a:rPr lang="cs-CZ" sz="1400" dirty="0" err="1" smtClean="0"/>
              <a:t>elegantná</a:t>
            </a:r>
            <a:r>
              <a:rPr lang="cs-CZ" sz="1400" dirty="0" smtClean="0"/>
              <a:t> </a:t>
            </a:r>
            <a:r>
              <a:rPr lang="cs-CZ" sz="1400" dirty="0"/>
              <a:t>a </a:t>
            </a:r>
            <a:r>
              <a:rPr lang="cs-CZ" sz="1400" dirty="0" err="1" smtClean="0"/>
              <a:t>väčší</a:t>
            </a:r>
            <a:r>
              <a:rPr lang="cs-CZ" sz="1400" dirty="0" smtClean="0"/>
              <a:t> </a:t>
            </a:r>
            <a:r>
              <a:rPr lang="cs-CZ" sz="1400" dirty="0" err="1"/>
              <a:t>dôraz</a:t>
            </a:r>
            <a:r>
              <a:rPr lang="cs-CZ" sz="1400" dirty="0"/>
              <a:t> </a:t>
            </a:r>
            <a:r>
              <a:rPr lang="cs-CZ" sz="1400" dirty="0" err="1" smtClean="0"/>
              <a:t>sa</a:t>
            </a:r>
            <a:r>
              <a:rPr lang="cs-CZ" sz="1400" dirty="0" smtClean="0"/>
              <a:t> </a:t>
            </a:r>
            <a:r>
              <a:rPr lang="cs-CZ" sz="1400" dirty="0" err="1" smtClean="0"/>
              <a:t>kladie</a:t>
            </a:r>
            <a:r>
              <a:rPr lang="cs-CZ" sz="1400" dirty="0" smtClean="0"/>
              <a:t> </a:t>
            </a:r>
            <a:r>
              <a:rPr lang="cs-CZ" sz="1400" dirty="0"/>
              <a:t>na nohavice.</a:t>
            </a:r>
          </a:p>
          <a:p>
            <a:endParaRPr lang="cs-CZ" sz="1400" dirty="0"/>
          </a:p>
          <a:p>
            <a:r>
              <a:rPr lang="cs-CZ" sz="1400" dirty="0" err="1"/>
              <a:t>Pri</a:t>
            </a:r>
            <a:r>
              <a:rPr lang="cs-CZ" sz="1400" dirty="0"/>
              <a:t> </a:t>
            </a:r>
            <a:r>
              <a:rPr lang="cs-CZ" sz="1400" dirty="0" err="1"/>
              <a:t>mori</a:t>
            </a:r>
            <a:r>
              <a:rPr lang="cs-CZ" sz="1400" dirty="0"/>
              <a:t> sú </a:t>
            </a:r>
            <a:r>
              <a:rPr lang="cs-CZ" sz="1400" dirty="0" err="1"/>
              <a:t>častejšie</a:t>
            </a:r>
            <a:r>
              <a:rPr lang="cs-CZ" sz="1400" dirty="0"/>
              <a:t> </a:t>
            </a:r>
            <a:r>
              <a:rPr lang="cs-CZ" sz="1400" dirty="0" err="1"/>
              <a:t>základom</a:t>
            </a:r>
            <a:r>
              <a:rPr lang="cs-CZ" sz="1400" dirty="0"/>
              <a:t> </a:t>
            </a:r>
            <a:r>
              <a:rPr lang="cs-CZ" sz="1400" dirty="0" err="1" smtClean="0"/>
              <a:t>šatníka</a:t>
            </a:r>
            <a:r>
              <a:rPr lang="cs-CZ" sz="1400" dirty="0" smtClean="0"/>
              <a:t> plavky</a:t>
            </a:r>
            <a:r>
              <a:rPr lang="cs-CZ" sz="1400" dirty="0"/>
              <a:t>, </a:t>
            </a:r>
            <a:r>
              <a:rPr lang="cs-CZ" sz="1400" dirty="0" smtClean="0"/>
              <a:t>šortky, </a:t>
            </a:r>
            <a:r>
              <a:rPr lang="cs-CZ" sz="1400" dirty="0" err="1"/>
              <a:t>letné</a:t>
            </a:r>
            <a:r>
              <a:rPr lang="cs-CZ" sz="1400" dirty="0"/>
              <a:t> topánky, šaty a </a:t>
            </a:r>
            <a:r>
              <a:rPr lang="cs-CZ" sz="1400" dirty="0" err="1"/>
              <a:t>tielko</a:t>
            </a:r>
            <a:r>
              <a:rPr lang="cs-CZ" sz="1400" dirty="0"/>
              <a:t>.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38630"/>
              </p:ext>
            </p:extLst>
          </p:nvPr>
        </p:nvGraphicFramePr>
        <p:xfrm>
          <a:off x="2966483" y="297708"/>
          <a:ext cx="5890437" cy="5526718"/>
        </p:xfrm>
        <a:graphic>
          <a:graphicData uri="http://schemas.openxmlformats.org/drawingml/2006/table">
            <a:tbl>
              <a:tblPr/>
              <a:tblGrid>
                <a:gridCol w="2753971"/>
                <a:gridCol w="622922"/>
                <a:gridCol w="611993"/>
                <a:gridCol w="644779"/>
                <a:gridCol w="611994"/>
                <a:gridCol w="644778"/>
              </a:tblGrid>
              <a:tr h="25272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Odpovede</a:t>
                      </a:r>
                      <a:endParaRPr lang="cs-CZ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</a:t>
                      </a:r>
                      <a:r>
                        <a:rPr lang="cs-CZ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SR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prírode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pri mori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u vody v SR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Dovolenka v meste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9B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3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3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7BD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A4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B7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7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5BC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kraťasy, šortky, trenky, bermudy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A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4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0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1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BFC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letné (sandále, žabky, crocs ...)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6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6E0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0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6E0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ponožky, spodné prádlo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E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5E0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 (šiltovka, klobúk ...)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7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9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6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krátke, 3/4-ové, capri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5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všeobecne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BF0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F9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džínsy, rifle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všeobecne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4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okuliare, slnečné okuliare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košeľa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športové (tenisky, botasky ...)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tepláky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tunika, top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šál, šatka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sveter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trekové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blúzka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outdoorové, športové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legíny, džegíny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uterák, osuška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dirty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pyžamo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pláštenka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montérky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na podpätku, lodičky, slušné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hodinky, kabelka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sako, oblek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vesta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polotričko, tričko s golierom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slušné, plátené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balerínky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ostatné, iné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nevie, bez odpovede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</a:p>
                  </a:txBody>
                  <a:tcPr marL="4464" marR="4464" marT="446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634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64" marR="4464" marT="446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400</a:t>
                      </a:r>
                    </a:p>
                  </a:txBody>
                  <a:tcPr marL="4464" marR="4464" marT="4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111</a:t>
                      </a:r>
                    </a:p>
                  </a:txBody>
                  <a:tcPr marL="4464" marR="4464" marT="4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140</a:t>
                      </a:r>
                    </a:p>
                  </a:txBody>
                  <a:tcPr marL="4464" marR="4464" marT="4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14</a:t>
                      </a:r>
                    </a:p>
                  </a:txBody>
                  <a:tcPr marL="4464" marR="4464" marT="4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54</a:t>
                      </a:r>
                    </a:p>
                  </a:txBody>
                  <a:tcPr marL="4464" marR="4464" marT="44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8"/>
          <p:cNvSpPr txBox="1"/>
          <p:nvPr/>
        </p:nvSpPr>
        <p:spPr>
          <a:xfrm>
            <a:off x="323528" y="5858569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Tak a teraz by sme 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v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ás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opäť požiadali, aby ste sa zamysleli.  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Skúste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,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 prosím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,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uviesť 5 kúskov oblečenia, bez ktorých sa na 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v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ašej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hlavnej dovolenke jednoducho nezaobídete.   </a:t>
            </a:r>
            <a:endParaRPr lang="it-IT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it-IT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Čo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považujete skratka za základ 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v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ášho </a:t>
            </a:r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dovolenkového šatníka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?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 (</a:t>
            </a:r>
            <a:r>
              <a:rPr lang="cs-CZ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otvorená</a:t>
            </a:r>
            <a:r>
              <a:rPr lang="cs-CZ" sz="800" dirty="0" smtClean="0">
                <a:solidFill>
                  <a:srgbClr val="800000"/>
                </a:solidFill>
                <a:latin typeface="Helvetica"/>
                <a:cs typeface="Helvetica"/>
              </a:rPr>
              <a:t> otázka)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3528" y="5722987"/>
            <a:ext cx="141417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>
                <a:solidFill>
                  <a:srgbClr val="FF0000"/>
                </a:solidFill>
                <a:latin typeface="Helvetica"/>
                <a:cs typeface="Helvetica"/>
              </a:rPr>
              <a:t> SR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celkovo</a:t>
            </a:r>
            <a:endParaRPr lang="cs-CZ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1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8150" y="142852"/>
            <a:ext cx="2686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Nutné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oblečenie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(4) – </a:t>
            </a:r>
            <a:r>
              <a:rPr lang="sk-SK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dĺžka</a:t>
            </a:r>
            <a:r>
              <a:rPr lang="cs-CZ" sz="1600" i="1" dirty="0" smtClean="0">
                <a:solidFill>
                  <a:srgbClr val="BE1E11"/>
                </a:solidFill>
                <a:latin typeface="Helvetica"/>
                <a:cs typeface="Helvetica"/>
              </a:rPr>
              <a:t> dovolenky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56161" y="5858569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Tak, a teraz by sme vás opäť požiadali o zamyslenie sa.  </a:t>
            </a:r>
            <a:r>
              <a:rPr lang="sk-SK" sz="800" dirty="0" err="1" smtClean="0">
                <a:solidFill>
                  <a:srgbClr val="800000"/>
                </a:solidFill>
                <a:latin typeface="Helvetica"/>
                <a:cs typeface="Helvetica"/>
              </a:rPr>
              <a:t>Zkúste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prosím uviesť 5 kusov oblečenia, na ktoré sa na Vašej hlavnej dovolenke skrátka nezaobídete.   </a:t>
            </a:r>
          </a:p>
          <a:p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Čo považujete skrátka za základ vášho dovolenkového šatníka?  (otvorená otázka)</a:t>
            </a:r>
          </a:p>
          <a:p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23528" y="5722987"/>
            <a:ext cx="115448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*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zoradené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8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800" i="1" dirty="0" smtClean="0">
                <a:solidFill>
                  <a:srgbClr val="FF0000"/>
                </a:solidFill>
                <a:latin typeface="Helvetica"/>
                <a:cs typeface="Helvetica"/>
              </a:rPr>
              <a:t> ČR</a:t>
            </a:r>
            <a:endParaRPr lang="cs-CZ" sz="800" i="1" dirty="0">
              <a:solidFill>
                <a:srgbClr val="FF0000"/>
              </a:solidFill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82402" y="973849"/>
            <a:ext cx="2517973" cy="4645900"/>
          </a:xfrm>
        </p:spPr>
        <p:txBody>
          <a:bodyPr>
            <a:normAutofit/>
          </a:bodyPr>
          <a:lstStyle/>
          <a:p>
            <a:r>
              <a:rPr lang="sk-SK" sz="1400" dirty="0" smtClean="0"/>
              <a:t>Dlhá dovolenka je predovšetkým dovolenka pri mori, čo má vplyv aj na základné kúsky v šatníku</a:t>
            </a:r>
            <a:r>
              <a:rPr lang="cs-CZ" sz="1400" dirty="0" smtClean="0"/>
              <a:t>. </a:t>
            </a:r>
            <a:endParaRPr lang="cs-CZ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78577"/>
              </p:ext>
            </p:extLst>
          </p:nvPr>
        </p:nvGraphicFramePr>
        <p:xfrm>
          <a:off x="3181350" y="248545"/>
          <a:ext cx="5629273" cy="5689886"/>
        </p:xfrm>
        <a:graphic>
          <a:graphicData uri="http://schemas.openxmlformats.org/drawingml/2006/table">
            <a:tbl>
              <a:tblPr/>
              <a:tblGrid>
                <a:gridCol w="1843087"/>
                <a:gridCol w="631031"/>
                <a:gridCol w="631031"/>
                <a:gridCol w="631031"/>
                <a:gridCol w="631031"/>
                <a:gridCol w="631031"/>
                <a:gridCol w="631031"/>
              </a:tblGrid>
              <a:tr h="14055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Odpovede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ČR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</a:t>
                      </a:r>
                      <a:r>
                        <a:rPr lang="sk-SK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ka</a:t>
                      </a:r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7 a m</a:t>
                      </a:r>
                      <a:r>
                        <a:rPr lang="sk-SK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enej</a:t>
                      </a:r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dní</a:t>
                      </a:r>
                      <a:endParaRPr lang="pt-BR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Dovolená 8 a viacej dní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Celkom SR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</a:t>
                      </a:r>
                      <a:r>
                        <a:rPr lang="sk-SK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nka</a:t>
                      </a:r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7 a m</a:t>
                      </a:r>
                      <a:r>
                        <a:rPr lang="sk-SK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enej</a:t>
                      </a:r>
                      <a:r>
                        <a:rPr lang="pt-BR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 dní</a:t>
                      </a:r>
                      <a:endParaRPr lang="pt-BR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Dovolená 8 a viacej dní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E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tričko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B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7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9E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92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95B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B2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šortky, trenky, bermudy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9D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9D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4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BA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AEC3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plavky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6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5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9B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2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91AD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ponožky, spodné prádlo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4D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A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E2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C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6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9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B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7E1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letné (sandále, žabky, crocs…)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D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3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C7D5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mikina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5E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A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AF0"/>
                    </a:solidFill>
                  </a:tcPr>
                </a:tc>
              </a:tr>
              <a:tr h="12801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 (šiltovka, klobúk…)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7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CE5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kalhoty - obecně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C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sukňa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0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bunda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všeobecne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B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– rifle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4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košele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F3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krátke, 3/4ťové, capri 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7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E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tunika, top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okuliare, slnečné okuliare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AF0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športové (tenisky, plátky…)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6%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9%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7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sveter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tepláky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8%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8FA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šatka, šál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uterák, osuška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12801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outdoorové, športové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legíny, džegíny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blúzka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vesta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pršiplášť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E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polotričko, tričko s límcom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hodinky, kabelka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– trekové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sako, oblek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nohavice - slušné, plátené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</a:tr>
              <a:tr h="8621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topánky - na podpätku, lodičky, slušné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balerínky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pyžamo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EFE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monterky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šperky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tielko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2%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4%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3%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7%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6F9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noProof="1" smtClean="0">
                          <a:solidFill>
                            <a:srgbClr val="FFFFFF"/>
                          </a:solidFill>
                          <a:effectLst/>
                          <a:latin typeface="Helvetica"/>
                        </a:rPr>
                        <a:t>pokrývka hlavy (šiltovka, klobúk…)</a:t>
                      </a:r>
                      <a:endParaRPr lang="cs-CZ" sz="800" b="1" i="0" u="none" strike="noStrike" noProof="1">
                        <a:solidFill>
                          <a:srgbClr val="FFFFFF"/>
                        </a:solidFill>
                        <a:effectLst/>
                        <a:latin typeface="Helvetica"/>
                      </a:endParaRPr>
                    </a:p>
                  </a:txBody>
                  <a:tcPr marL="4768" marR="4768" marT="47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10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1%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1" u="none" strike="noStrike" noProof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0,5%</a:t>
                      </a:r>
                      <a:endParaRPr lang="cs-CZ" sz="800" b="1" i="1" u="none" strike="noStrike" noProof="1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21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83" marR="4783" marT="47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400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164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162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400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158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noProof="1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 = 161</a:t>
                      </a:r>
                      <a:endParaRPr lang="cs-CZ" sz="800" b="0" i="0" u="none" strike="noStrike" noProof="1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4783" marR="4783" marT="47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26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-154870" y="1206770"/>
            <a:ext cx="8199630" cy="4955170"/>
            <a:chOff x="0" y="0"/>
            <a:chExt cx="8637537" cy="4616909"/>
          </a:xfrm>
        </p:grpSpPr>
        <p:graphicFrame>
          <p:nvGraphicFramePr>
            <p:cNvPr id="27" name="Graf 26"/>
            <p:cNvGraphicFramePr>
              <a:graphicFrameLocks/>
            </p:cNvGraphicFramePr>
            <p:nvPr/>
          </p:nvGraphicFramePr>
          <p:xfrm>
            <a:off x="6396477" y="13608"/>
            <a:ext cx="2241060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9" name="Graf 28"/>
            <p:cNvGraphicFramePr>
              <a:graphicFrameLocks/>
            </p:cNvGraphicFramePr>
            <p:nvPr/>
          </p:nvGraphicFramePr>
          <p:xfrm>
            <a:off x="5565324" y="13607"/>
            <a:ext cx="2241061" cy="46019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7" name="Skupina 36"/>
            <p:cNvGrpSpPr/>
            <p:nvPr/>
          </p:nvGrpSpPr>
          <p:grpSpPr>
            <a:xfrm>
              <a:off x="0" y="0"/>
              <a:ext cx="6987978" cy="4616909"/>
              <a:chOff x="0" y="0"/>
              <a:chExt cx="9838663" cy="5049116"/>
            </a:xfrm>
          </p:grpSpPr>
          <p:graphicFrame>
            <p:nvGraphicFramePr>
              <p:cNvPr id="38" name="Graf 3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258199762"/>
                  </p:ext>
                </p:extLst>
              </p:nvPr>
            </p:nvGraphicFramePr>
            <p:xfrm>
              <a:off x="6683381" y="16328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39" name="Graf 38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69605292"/>
                  </p:ext>
                </p:extLst>
              </p:nvPr>
            </p:nvGraphicFramePr>
            <p:xfrm>
              <a:off x="5524054" y="1"/>
              <a:ext cx="3155281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40" name="Graf 3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71181509"/>
                  </p:ext>
                </p:extLst>
              </p:nvPr>
            </p:nvGraphicFramePr>
            <p:xfrm>
              <a:off x="4353839" y="0"/>
              <a:ext cx="3155282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graphicFrame>
            <p:nvGraphicFramePr>
              <p:cNvPr id="41" name="Graf 4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67781633"/>
                  </p:ext>
                </p:extLst>
              </p:nvPr>
            </p:nvGraphicFramePr>
            <p:xfrm>
              <a:off x="0" y="12741"/>
              <a:ext cx="6350010" cy="50327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</p:grpSp>
      </p:grpSp>
      <p:sp>
        <p:nvSpPr>
          <p:cNvPr id="9" name="TextBox 8"/>
          <p:cNvSpPr txBox="1"/>
          <p:nvPr/>
        </p:nvSpPr>
        <p:spPr>
          <a:xfrm>
            <a:off x="509579" y="142852"/>
            <a:ext cx="687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Ďalšie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veci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na </a:t>
            </a:r>
            <a:r>
              <a:rPr lang="cs-CZ" sz="1600" b="1" dirty="0" err="1" smtClean="0">
                <a:solidFill>
                  <a:srgbClr val="BE1E11"/>
                </a:solidFill>
                <a:latin typeface="Helvetica"/>
                <a:cs typeface="Helvetica"/>
              </a:rPr>
              <a:t>dovolenke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(1) – </a:t>
            </a:r>
            <a:r>
              <a:rPr lang="cs-CZ" sz="1600" i="1" dirty="0" err="1" smtClean="0">
                <a:solidFill>
                  <a:srgbClr val="BE1E11"/>
                </a:solidFill>
                <a:latin typeface="Helvetica"/>
                <a:cs typeface="Helvetica"/>
              </a:rPr>
              <a:t>pohlavie</a:t>
            </a:r>
            <a:r>
              <a:rPr lang="cs-CZ" sz="1600" b="1" dirty="0" smtClean="0">
                <a:solidFill>
                  <a:srgbClr val="BE1E11"/>
                </a:solidFill>
                <a:latin typeface="Helvetica"/>
                <a:cs typeface="Helvetica"/>
              </a:rPr>
              <a:t> </a:t>
            </a:r>
            <a:endParaRPr lang="cs-CZ" sz="1400" i="1" dirty="0">
              <a:solidFill>
                <a:srgbClr val="BE1E11"/>
              </a:solidFill>
              <a:latin typeface="Helvetica"/>
              <a:cs typeface="Helvetica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23528" y="5877272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800000"/>
                </a:solidFill>
                <a:latin typeface="Helvetica"/>
                <a:cs typeface="Helvetica"/>
              </a:rPr>
              <a:t>Čo všetko si ešte okrem oblečenia balíte na svoju dovolenku</a:t>
            </a:r>
            <a:r>
              <a:rPr lang="it-IT" sz="800" dirty="0" smtClean="0">
                <a:solidFill>
                  <a:srgbClr val="800000"/>
                </a:solidFill>
                <a:latin typeface="Helvetica"/>
                <a:cs typeface="Helvetica"/>
              </a:rPr>
              <a:t>?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Všetci respondenti, 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(SR)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400, N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(ČR)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=</a:t>
            </a:r>
            <a:r>
              <a:rPr lang="sk-SK" sz="800" dirty="0" smtClean="0">
                <a:solidFill>
                  <a:srgbClr val="800000"/>
                </a:solidFill>
                <a:latin typeface="Helvetica"/>
                <a:cs typeface="Helvetica"/>
              </a:rPr>
              <a:t> </a:t>
            </a:r>
            <a:r>
              <a:rPr lang="pt-BR" sz="800" dirty="0" smtClean="0">
                <a:solidFill>
                  <a:srgbClr val="800000"/>
                </a:solidFill>
                <a:latin typeface="Helvetica"/>
                <a:cs typeface="Helvetica"/>
              </a:rPr>
              <a:t>400</a:t>
            </a:r>
            <a:endParaRPr lang="cs-CZ" sz="800" dirty="0" smtClean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sp>
        <p:nvSpPr>
          <p:cNvPr id="20" name="Content Placeholder 1"/>
          <p:cNvSpPr>
            <a:spLocks noGrp="1"/>
          </p:cNvSpPr>
          <p:nvPr>
            <p:ph idx="1"/>
          </p:nvPr>
        </p:nvSpPr>
        <p:spPr>
          <a:xfrm>
            <a:off x="539552" y="481405"/>
            <a:ext cx="8361994" cy="2385619"/>
          </a:xfrm>
        </p:spPr>
        <p:txBody>
          <a:bodyPr>
            <a:normAutofit/>
          </a:bodyPr>
          <a:lstStyle/>
          <a:p>
            <a:r>
              <a:rPr lang="sk-SK" sz="1400" dirty="0" smtClean="0"/>
              <a:t>Všeobecne je slovenský kufor prázdnejší v porovnaní s českým proťajškom. Česi si často balia veci, pri ktorých sa dá očakávať, že sa dajú zohnať aj v mieste dovolenky. Napríklad až polovica Čechov cestuje s toaletným papierom. Slováci si viac balia predmety spojené s úpravou zovňajška a elektroniku.</a:t>
            </a:r>
            <a:endParaRPr lang="sk-SK" sz="1400" b="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251570"/>
              </p:ext>
            </p:extLst>
          </p:nvPr>
        </p:nvGraphicFramePr>
        <p:xfrm>
          <a:off x="3201677" y="1098749"/>
          <a:ext cx="4833257" cy="400050"/>
        </p:xfrm>
        <a:graphic>
          <a:graphicData uri="http://schemas.openxmlformats.org/drawingml/2006/table">
            <a:tbl>
              <a:tblPr/>
              <a:tblGrid>
                <a:gridCol w="793665"/>
                <a:gridCol w="735609"/>
                <a:gridCol w="865583"/>
                <a:gridCol w="812800"/>
                <a:gridCol w="846880"/>
                <a:gridCol w="778720"/>
              </a:tblGrid>
              <a:tr h="40005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SR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 err="1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Celkovo</a:t>
                      </a:r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cs-CZ" sz="1200" b="1" i="0" u="none" strike="noStrike" dirty="0" smtClean="0">
                          <a:solidFill>
                            <a:srgbClr val="002F5E"/>
                          </a:solidFill>
                          <a:effectLst/>
                          <a:latin typeface="Helvetica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2F5E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Ženy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rgbClr val="FFA102"/>
                          </a:solidFill>
                          <a:effectLst/>
                          <a:latin typeface="Helvetica"/>
                        </a:rPr>
                        <a:t>Muži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Obdélník 20"/>
          <p:cNvSpPr/>
          <p:nvPr/>
        </p:nvSpPr>
        <p:spPr>
          <a:xfrm>
            <a:off x="323528" y="5718448"/>
            <a:ext cx="15568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*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radené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podľa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cs-CZ" sz="900" i="1" dirty="0" err="1" smtClean="0">
                <a:solidFill>
                  <a:srgbClr val="FF0000"/>
                </a:solidFill>
                <a:latin typeface="Helvetica"/>
                <a:cs typeface="Helvetica"/>
              </a:rPr>
              <a:t>celkovo</a:t>
            </a:r>
            <a:r>
              <a:rPr lang="cs-CZ" sz="900" i="1" dirty="0" smtClean="0">
                <a:solidFill>
                  <a:srgbClr val="FF0000"/>
                </a:solidFill>
                <a:latin typeface="Helvetica"/>
                <a:cs typeface="Helvetica"/>
              </a:rPr>
              <a:t> SR</a:t>
            </a:r>
            <a:endParaRPr lang="cs-CZ" sz="9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31556"/>
              </p:ext>
            </p:extLst>
          </p:nvPr>
        </p:nvGraphicFramePr>
        <p:xfrm>
          <a:off x="3159197" y="5782469"/>
          <a:ext cx="4667250" cy="190500"/>
        </p:xfrm>
        <a:graphic>
          <a:graphicData uri="http://schemas.openxmlformats.org/drawingml/2006/table">
            <a:tbl>
              <a:tblPr/>
              <a:tblGrid>
                <a:gridCol w="777875"/>
                <a:gridCol w="777875"/>
                <a:gridCol w="777875"/>
                <a:gridCol w="777875"/>
                <a:gridCol w="777875"/>
                <a:gridCol w="777875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N=195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N=197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Helvetica"/>
                        </a:rPr>
                        <a:t>N=203</a:t>
                      </a:r>
                      <a:endParaRPr lang="cs-CZ" sz="1000" b="0" i="0" u="none" strike="noStrike" dirty="0">
                        <a:solidFill>
                          <a:srgbClr val="8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20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OTER" val="LIN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6679</TotalTime>
  <Words>7644</Words>
  <Application>Microsoft Office PowerPoint</Application>
  <PresentationFormat>Předvádění na obrazovce (4:3)</PresentationFormat>
  <Paragraphs>2717</Paragraphs>
  <Slides>60</Slides>
  <Notes>59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1" baseType="lpstr">
      <vt:lpstr>Office Theme</vt:lpstr>
      <vt:lpstr>SPRÁVA Z VÝSKUMU: Fashion Report – vlna LETO 2015</vt:lpstr>
      <vt:lpstr>Prezentace aplikace PowerPoint</vt:lpstr>
      <vt:lpstr>METODOLÓGIA</vt:lpstr>
      <vt:lpstr>VZORKA</vt:lpstr>
      <vt:lpstr>DOVOLENKOVÝ ŠATNÍK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SLOVENSKÝ KUFOR</vt:lpstr>
      <vt:lpstr>Prezentace aplikace PowerPoint</vt:lpstr>
      <vt:lpstr>Prezentace aplikace PowerPoint</vt:lpstr>
      <vt:lpstr>ČESKÝ KUFOR</vt:lpstr>
      <vt:lpstr>Prezentace aplikace PowerPoint</vt:lpstr>
      <vt:lpstr>VÝDAVKY ZA MÓDU SPOJENÉ S DOVOLENKOU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SPOLOČENSKÉ OBLEČENIE NA DOVOLENKE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DOVOLENKOVÁ OBUV</vt:lpstr>
      <vt:lpstr>Prezentace aplikace PowerPoint</vt:lpstr>
      <vt:lpstr>Prezentace aplikace PowerPoint</vt:lpstr>
      <vt:lpstr> PLAVKY – TYPY PLAVIEK A ICH NÁKUP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LETO A ŠTÝL OBLIEKANIA</vt:lpstr>
      <vt:lpstr>Prezentace aplikace PowerPoint</vt:lpstr>
      <vt:lpstr>Prezentace aplikace PowerPoint</vt:lpstr>
      <vt:lpstr>Prezentace aplikace PowerPoint</vt:lpstr>
      <vt:lpstr>Prezentace aplikace PowerPoint</vt:lpstr>
      <vt:lpstr>FESTIVALOVÁ MÓDA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 PERFECT CROWD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 36pt</dc:title>
  <dc:creator>Quentin</dc:creator>
  <cp:lastModifiedBy>Jan Schmid</cp:lastModifiedBy>
  <cp:revision>1124</cp:revision>
  <dcterms:created xsi:type="dcterms:W3CDTF">2013-07-17T12:22:48Z</dcterms:created>
  <dcterms:modified xsi:type="dcterms:W3CDTF">2015-07-22T09:45:41Z</dcterms:modified>
</cp:coreProperties>
</file>